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57" r:id="rId5"/>
    <p:sldId id="258" r:id="rId6"/>
    <p:sldId id="293" r:id="rId7"/>
    <p:sldId id="294" r:id="rId8"/>
    <p:sldId id="295" r:id="rId9"/>
    <p:sldId id="296" r:id="rId10"/>
    <p:sldId id="297" r:id="rId11"/>
    <p:sldId id="298" r:id="rId12"/>
    <p:sldId id="300" r:id="rId13"/>
    <p:sldId id="301" r:id="rId14"/>
    <p:sldId id="302" r:id="rId15"/>
    <p:sldId id="289" r:id="rId16"/>
    <p:sldId id="290" r:id="rId17"/>
    <p:sldId id="303" r:id="rId18"/>
    <p:sldId id="304" r:id="rId19"/>
    <p:sldId id="285" r:id="rId20"/>
    <p:sldId id="286" r:id="rId21"/>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lang="fr-FR"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F3C53"/>
    <a:srgbClr val="091932"/>
    <a:srgbClr val="4EB7A0"/>
    <a:srgbClr val="25233F"/>
    <a:srgbClr val="6CD1D4"/>
    <a:srgbClr val="6EBEAF"/>
    <a:srgbClr val="7AC1A3"/>
    <a:srgbClr val="03462A"/>
    <a:srgbClr val="A0D0DC"/>
    <a:srgbClr val="44B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848A66-2804-1D43-A59B-B144EF859DA1}" v="58" dt="2020-01-02T11:51:54.704"/>
    <p1510:client id="{9EDB20B2-2055-794D-8B68-F06F7427DE4A}" v="61" dt="2020-01-02T12:18:25.709"/>
    <p1510:client id="{F51C518C-EA54-1740-8F5C-9A3F7388EEC5}" v="2" dt="2020-01-02T10:50:19.03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65"/>
    <p:restoredTop sz="94558"/>
  </p:normalViewPr>
  <p:slideViewPr>
    <p:cSldViewPr snapToGrid="0" snapToObjects="1">
      <p:cViewPr varScale="1">
        <p:scale>
          <a:sx n="62" d="100"/>
          <a:sy n="62" d="100"/>
        </p:scale>
        <p:origin x="1712" y="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1/2/20</a:t>
            </a:r>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3791015256"/>
      </p:ext>
    </p:extLst>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728697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fr-FR"/>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fr-FR"/>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fr-FR"/>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fr-FR"/>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fr-FR" sz="80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fr-FR" sz="80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a:extLst>
              <a:ext uri="{FF2B5EF4-FFF2-40B4-BE49-F238E27FC236}">
                <a16:creationId xmlns:a16="http://schemas.microsoft.com/office/drawing/2014/main" id="{4A1074AA-994C-3F43-8198-B5F6E9292174}"/>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a:extLst>
              <a:ext uri="{FF2B5EF4-FFF2-40B4-BE49-F238E27FC236}">
                <a16:creationId xmlns:a16="http://schemas.microsoft.com/office/drawing/2014/main" id="{55F54B87-D02E-1C4B-B430-1A031E607A33}"/>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fr-FR"/>
              <a:t>Insert - text</a:t>
            </a:r>
          </a:p>
        </p:txBody>
      </p:sp>
      <p:sp>
        <p:nvSpPr>
          <p:cNvPr id="18" name="Text Placeholder 16">
            <a:extLst>
              <a:ext uri="{FF2B5EF4-FFF2-40B4-BE49-F238E27FC236}">
                <a16:creationId xmlns:a16="http://schemas.microsoft.com/office/drawing/2014/main" id="{6421A7BA-E0FA-E74B-9DA7-FAEB267DF024}"/>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fr-FR"/>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fr-FR"/>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fr-FR"/>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fr-FR"/>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fr-FR"/>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fr-FR"/>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fr-FR" spc="300"/>
              <a:t>LESS</a:t>
            </a:r>
          </a:p>
        </p:txBody>
      </p:sp>
      <p:sp>
        <p:nvSpPr>
          <p:cNvPr id="15" name="Text Placeholder 9">
            <a:extLst>
              <a:ext uri="{FF2B5EF4-FFF2-40B4-BE49-F238E27FC236}">
                <a16:creationId xmlns:a16="http://schemas.microsoft.com/office/drawing/2014/main" id="{DAEC5A1A-1635-0A42-AF2F-84C991D53EFD}"/>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fr-FR" spc="300"/>
              <a:t>MORE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fr-FR" spc="30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fr-FR"/>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fr-FR" spc="30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fr-FR"/>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fr-FR"/>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fr-FR"/>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rtl="0"/>
            <a:r>
              <a:rPr lang="fr-FR"/>
              <a:t>Insert - title</a:t>
            </a:r>
            <a:br>
              <a:rPr lang="en-US" dirty="0"/>
            </a:br>
            <a:r>
              <a:rPr lang="fr-FR"/>
              <a:t>Insert - title </a:t>
            </a:r>
            <a:br>
              <a:rPr lang="en-US" dirty="0"/>
            </a:br>
            <a:r>
              <a:rPr lang="fr-FR"/>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fr-FR"/>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i="0" u="none" strike="noStrike" cap="none" spc="300" normalizeH="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fr-FR"/>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rgbClr val="25233F"/>
                </a:solidFill>
                <a:effectLst/>
                <a:uFillTx/>
                <a:latin typeface="Century Gothic" panose="020B0502020202020204" pitchFamily="34" charset="0"/>
                <a:ea typeface="+mj-ea"/>
                <a:cs typeface="+mj-cs"/>
                <a:sym typeface="Calibri"/>
              </a:rPr>
              <a:t>Image credits</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fr-FR"/>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fr-FR"/>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106169" y="2577150"/>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04</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fr-FR"/>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fr-FR"/>
              <a:t>Insert - title</a:t>
            </a:r>
          </a:p>
        </p:txBody>
      </p:sp>
      <p:grpSp>
        <p:nvGrpSpPr>
          <p:cNvPr id="28" name="Group 166" descr="Gruppieren 2">
            <a:extLst>
              <a:ext uri="{FF2B5EF4-FFF2-40B4-BE49-F238E27FC236}">
                <a16:creationId xmlns:a16="http://schemas.microsoft.com/office/drawing/2014/main" id="{CBEB2ECD-FE67-0341-B738-4D46918AE171}"/>
              </a:ext>
            </a:extLst>
          </p:cNvPr>
          <p:cNvGrpSpPr/>
          <p:nvPr userDrawn="1"/>
        </p:nvGrpSpPr>
        <p:grpSpPr>
          <a:xfrm>
            <a:off x="3106169" y="4584854"/>
            <a:ext cx="1501076" cy="1539185"/>
            <a:chOff x="939242" y="252757"/>
            <a:chExt cx="3002151" cy="3078367"/>
          </a:xfrm>
        </p:grpSpPr>
        <p:sp>
          <p:nvSpPr>
            <p:cNvPr id="29" name="Shape 163" descr="Bogen 22">
              <a:extLst>
                <a:ext uri="{FF2B5EF4-FFF2-40B4-BE49-F238E27FC236}">
                  <a16:creationId xmlns:a16="http://schemas.microsoft.com/office/drawing/2014/main" id="{78C8A3CA-621F-4649-95CF-8F0A6C1B89B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0" name="Shape 165" descr="Textfeld 25">
              <a:extLst>
                <a:ext uri="{FF2B5EF4-FFF2-40B4-BE49-F238E27FC236}">
                  <a16:creationId xmlns:a16="http://schemas.microsoft.com/office/drawing/2014/main" id="{DBC8ADC3-F118-114C-ADBC-7B3639C53E93}"/>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fr-FR" sz="1300">
                  <a:solidFill>
                    <a:schemeClr val="bg1"/>
                  </a:solidFill>
                </a:rPr>
                <a:t>05</a:t>
              </a:r>
              <a:endParaRPr sz="1300" dirty="0">
                <a:solidFill>
                  <a:schemeClr val="bg1"/>
                </a:solidFill>
              </a:endParaRPr>
            </a:p>
          </p:txBody>
        </p:sp>
      </p:gr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Todays learning, point number 1</a:t>
            </a:r>
          </a:p>
          <a:p>
            <a:pPr lvl="0" rtl="0"/>
            <a:r>
              <a:rPr lang="fr-FR"/>
              <a:t>Todays learning, point number 2</a:t>
            </a:r>
          </a:p>
          <a:p>
            <a:pPr lvl="0" rtl="0"/>
            <a:r>
              <a:rPr lang="fr-FR"/>
              <a:t>Todays learning, point number 3</a:t>
            </a:r>
          </a:p>
          <a:p>
            <a:pPr lvl="0" rtl="0"/>
            <a:r>
              <a:rPr lang="fr-FR"/>
              <a:t>Todays learning, point number 4</a:t>
            </a:r>
          </a:p>
          <a:p>
            <a:pPr lvl="0" rtl="0"/>
            <a:r>
              <a:rPr lang="fr-FR"/>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fr-FR"/>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fr-FR"/>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fr-FR"/>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a:extLst>
              <a:ext uri="{FF2B5EF4-FFF2-40B4-BE49-F238E27FC236}">
                <a16:creationId xmlns:a16="http://schemas.microsoft.com/office/drawing/2014/main" id="{32AC3A96-9A16-2444-A037-922EE73E7E3C}"/>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fr-FR"/>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fr-FR"/>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fr-FR"/>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fr-FR"/>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58" r:id="rId12"/>
    <p:sldLayoutId id="2147483666" r:id="rId13"/>
    <p:sldLayoutId id="2147483662" r:id="rId14"/>
    <p:sldLayoutId id="2147483675" r:id="rId15"/>
    <p:sldLayoutId id="2147483676" r:id="rId16"/>
    <p:sldLayoutId id="2147483677" r:id="rId17"/>
    <p:sldLayoutId id="2147483669" r:id="rId18"/>
    <p:sldLayoutId id="2147483670" r:id="rId19"/>
    <p:sldLayoutId id="2147483671" r:id="rId20"/>
    <p:sldLayoutId id="2147483672" r:id="rId21"/>
    <p:sldLayoutId id="2147483680" r:id="rId22"/>
    <p:sldLayoutId id="2147483668" r:id="rId23"/>
    <p:sldLayoutId id="2147483674" r:id="rId24"/>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10.xml"/><Relationship Id="rId5" Type="http://schemas.openxmlformats.org/officeDocument/2006/relationships/image" Target="../media/image1.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Layout" Target="../slideLayouts/slideLayout10.xml"/><Relationship Id="rId6" Type="http://schemas.openxmlformats.org/officeDocument/2006/relationships/image" Target="../media/image31.jpg"/><Relationship Id="rId5" Type="http://schemas.openxmlformats.org/officeDocument/2006/relationships/image" Target="../media/image30.jpe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Layout" Target="../slideLayouts/slideLayout10.xml"/><Relationship Id="rId6" Type="http://schemas.openxmlformats.org/officeDocument/2006/relationships/image" Target="../media/image31.jpg"/><Relationship Id="rId5" Type="http://schemas.openxmlformats.org/officeDocument/2006/relationships/image" Target="../media/image30.jpe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image" Target="../media/image29.jpg"/><Relationship Id="rId1" Type="http://schemas.openxmlformats.org/officeDocument/2006/relationships/slideLayout" Target="../slideLayouts/slideLayout10.xml"/><Relationship Id="rId6" Type="http://schemas.openxmlformats.org/officeDocument/2006/relationships/image" Target="../media/image31.jpg"/><Relationship Id="rId5" Type="http://schemas.openxmlformats.org/officeDocument/2006/relationships/image" Target="../media/image30.jpe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image" Target="../media/image18.emf"/><Relationship Id="rId1" Type="http://schemas.openxmlformats.org/officeDocument/2006/relationships/slideLayout" Target="../slideLayouts/slideLayout10.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 Id="rId5" Type="http://schemas.openxmlformats.org/officeDocument/2006/relationships/image" Target="../media/image27.emf"/><Relationship Id="rId4" Type="http://schemas.openxmlformats.org/officeDocument/2006/relationships/image" Target="../media/image26.emf"/></Relationships>
</file>

<file path=ppt/slides/_rels/slide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0D48A3CF-E6BE-1843-B8E6-C84BF5E7C3EC}"/>
              </a:ext>
            </a:extLst>
          </p:cNvPr>
          <p:cNvSpPr/>
          <p:nvPr/>
        </p:nvSpPr>
        <p:spPr>
          <a:xfrm>
            <a:off x="2709643" y="-1944453"/>
            <a:ext cx="7964625" cy="7963200"/>
          </a:xfrm>
          <a:prstGeom prst="ellipse">
            <a:avLst/>
          </a:prstGeom>
          <a:blipFill>
            <a:blip r:embed="rId2"/>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dirty="0"/>
          </a:p>
        </p:txBody>
      </p:sp>
      <p:sp>
        <p:nvSpPr>
          <p:cNvPr id="2" name="Text Placeholder 1">
            <a:extLst>
              <a:ext uri="{FF2B5EF4-FFF2-40B4-BE49-F238E27FC236}">
                <a16:creationId xmlns:a16="http://schemas.microsoft.com/office/drawing/2014/main" id="{258AEF7D-3B34-394C-90CE-76676DB3D893}"/>
              </a:ext>
            </a:extLst>
          </p:cNvPr>
          <p:cNvSpPr>
            <a:spLocks noGrp="1"/>
          </p:cNvSpPr>
          <p:nvPr>
            <p:ph type="body" sz="quarter" idx="10"/>
          </p:nvPr>
        </p:nvSpPr>
        <p:spPr/>
        <p:txBody>
          <a:bodyPr rtlCol="0"/>
          <a:lstStyle/>
          <a:p>
            <a:pPr rtl="0"/>
            <a:r>
              <a:rPr lang="fr-FR"/>
              <a:t>Leçon 3</a:t>
            </a:r>
          </a:p>
        </p:txBody>
      </p:sp>
      <p:sp>
        <p:nvSpPr>
          <p:cNvPr id="3" name="Text Placeholder 2">
            <a:extLst>
              <a:ext uri="{FF2B5EF4-FFF2-40B4-BE49-F238E27FC236}">
                <a16:creationId xmlns:a16="http://schemas.microsoft.com/office/drawing/2014/main" id="{47F29501-87BA-F841-890F-4F5B1DC029C3}"/>
              </a:ext>
            </a:extLst>
          </p:cNvPr>
          <p:cNvSpPr>
            <a:spLocks noGrp="1"/>
          </p:cNvSpPr>
          <p:nvPr>
            <p:ph type="body" sz="quarter" idx="11"/>
          </p:nvPr>
        </p:nvSpPr>
        <p:spPr/>
        <p:txBody>
          <a:bodyPr rtlCol="0"/>
          <a:lstStyle/>
          <a:p>
            <a:pPr rtl="0"/>
            <a:r>
              <a:rPr lang="fr-FR" dirty="0"/>
              <a:t>Incroyables</a:t>
            </a:r>
          </a:p>
          <a:p>
            <a:pPr rtl="0"/>
            <a:r>
              <a:rPr lang="fr-FR" dirty="0"/>
              <a:t>polypes</a:t>
            </a:r>
          </a:p>
        </p:txBody>
      </p:sp>
      <p:sp>
        <p:nvSpPr>
          <p:cNvPr id="4" name="Text Placeholder 3">
            <a:extLst>
              <a:ext uri="{FF2B5EF4-FFF2-40B4-BE49-F238E27FC236}">
                <a16:creationId xmlns:a16="http://schemas.microsoft.com/office/drawing/2014/main" id="{FA31286A-A9EA-0D46-9A23-F78169150DEF}"/>
              </a:ext>
            </a:extLst>
          </p:cNvPr>
          <p:cNvSpPr>
            <a:spLocks noGrp="1"/>
          </p:cNvSpPr>
          <p:nvPr>
            <p:ph type="body" sz="quarter" idx="12"/>
          </p:nvPr>
        </p:nvSpPr>
        <p:spPr>
          <a:xfrm>
            <a:off x="400438" y="298557"/>
            <a:ext cx="1936362" cy="292537"/>
          </a:xfrm>
          <a:solidFill>
            <a:schemeClr val="accent4"/>
          </a:solidFill>
        </p:spPr>
        <p:txBody>
          <a:bodyPr rtlCol="0"/>
          <a:lstStyle/>
          <a:p>
            <a:pPr rtl="0"/>
            <a:r>
              <a:rPr lang="fr-FR" dirty="0"/>
              <a:t>Océans de corail</a:t>
            </a:r>
          </a:p>
        </p:txBody>
      </p:sp>
      <p:sp>
        <p:nvSpPr>
          <p:cNvPr id="5" name="Text Placeholder 4">
            <a:extLst>
              <a:ext uri="{FF2B5EF4-FFF2-40B4-BE49-F238E27FC236}">
                <a16:creationId xmlns:a16="http://schemas.microsoft.com/office/drawing/2014/main" id="{F30D27A6-B684-974E-BCF1-9FAB803EB094}"/>
              </a:ext>
            </a:extLst>
          </p:cNvPr>
          <p:cNvSpPr>
            <a:spLocks noGrp="1"/>
          </p:cNvSpPr>
          <p:nvPr>
            <p:ph type="body" sz="quarter" idx="13"/>
          </p:nvPr>
        </p:nvSpPr>
        <p:spPr>
          <a:xfrm>
            <a:off x="400866" y="651021"/>
            <a:ext cx="1224733" cy="136490"/>
          </a:xfrm>
          <a:solidFill>
            <a:schemeClr val="accent4"/>
          </a:solidFill>
        </p:spPr>
        <p:txBody>
          <a:bodyPr rtlCol="0"/>
          <a:lstStyle/>
          <a:p>
            <a:pPr rtl="0"/>
            <a:r>
              <a:rPr lang="fr-FR" dirty="0"/>
              <a:t>Science | 7-11 ans</a:t>
            </a:r>
          </a:p>
        </p:txBody>
      </p:sp>
      <p:pic>
        <p:nvPicPr>
          <p:cNvPr id="9" name="Picture 8" descr="A picture containing drawing&#10;&#10;Description automatically generated">
            <a:extLst>
              <a:ext uri="{FF2B5EF4-FFF2-40B4-BE49-F238E27FC236}">
                <a16:creationId xmlns:a16="http://schemas.microsoft.com/office/drawing/2014/main" id="{C9E67AFD-1D19-AE44-917B-003422E7A5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a:extLst>
              <a:ext uri="{FF2B5EF4-FFF2-40B4-BE49-F238E27FC236}">
                <a16:creationId xmlns:a16="http://schemas.microsoft.com/office/drawing/2014/main" id="{4D1F987C-1EF5-7045-AF4F-96DAD61578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2321" y="6225338"/>
            <a:ext cx="1337449" cy="460916"/>
          </a:xfrm>
          <a:prstGeom prst="rect">
            <a:avLst/>
          </a:prstGeom>
        </p:spPr>
      </p:pic>
      <p:sp>
        <p:nvSpPr>
          <p:cNvPr id="12" name="Shape 37">
            <a:extLst>
              <a:ext uri="{FF2B5EF4-FFF2-40B4-BE49-F238E27FC236}">
                <a16:creationId xmlns:a16="http://schemas.microsoft.com/office/drawing/2014/main" id="{007AFD11-9EA6-A648-A9EE-C5A4091138A8}"/>
              </a:ext>
            </a:extLst>
          </p:cNvPr>
          <p:cNvSpPr/>
          <p:nvPr/>
        </p:nvSpPr>
        <p:spPr>
          <a:xfrm>
            <a:off x="451345" y="876300"/>
            <a:ext cx="8243393" cy="0"/>
          </a:xfrm>
          <a:prstGeom prst="line">
            <a:avLst/>
          </a:prstGeom>
          <a:ln w="12700">
            <a:solidFill>
              <a:srgbClr val="FFFFFF"/>
            </a:solidFill>
            <a:miter/>
          </a:ln>
        </p:spPr>
        <p:txBody>
          <a:bodyPr lIns="22860" rIns="22860" rtlCol="0"/>
          <a:lstStyle/>
          <a:p>
            <a:pPr rtl="0"/>
            <a:endParaRPr sz="450" b="1" dirty="0">
              <a:latin typeface="Century Gothic Bold"/>
            </a:endParaRPr>
          </a:p>
        </p:txBody>
      </p:sp>
      <p:pic>
        <p:nvPicPr>
          <p:cNvPr id="13" name="Picture 12">
            <a:extLst>
              <a:ext uri="{FF2B5EF4-FFF2-40B4-BE49-F238E27FC236}">
                <a16:creationId xmlns:a16="http://schemas.microsoft.com/office/drawing/2014/main" id="{36E07C83-CAF0-454B-871E-4D2181B2F09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58969" y="383177"/>
            <a:ext cx="341902" cy="341902"/>
          </a:xfrm>
          <a:prstGeom prst="rect">
            <a:avLst/>
          </a:prstGeom>
        </p:spPr>
      </p:pic>
    </p:spTree>
    <p:extLst>
      <p:ext uri="{BB962C8B-B14F-4D97-AF65-F5344CB8AC3E}">
        <p14:creationId xmlns:p14="http://schemas.microsoft.com/office/powerpoint/2010/main" val="3558698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3" y="3254910"/>
            <a:ext cx="266800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a:t>
            </a:r>
            <a:br>
              <a:rPr kumimoji="0" lang="en-US" sz="3200" b="1" u="none" strike="noStrike" cap="none" spc="0" normalizeH="0" baseline="0" dirty="0">
                <a:ln>
                  <a:noFill/>
                </a:ln>
                <a:solidFill>
                  <a:schemeClr val="bg2"/>
                </a:solidFill>
                <a:effectLst/>
                <a:uFillTx/>
                <a:latin typeface="Century Gothic" panose="020B0502020202020204" pitchFamily="34" charset="0"/>
                <a:sym typeface="Calibri"/>
              </a:rPr>
            </a:br>
            <a:r>
              <a:rPr lang="fr-FR" sz="3200" b="1" u="none" strike="noStrike" cap="none" spc="0" normalizeH="0" dirty="0">
                <a:ln>
                  <a:noFill/>
                </a:ln>
                <a:solidFill>
                  <a:schemeClr val="bg2"/>
                </a:solidFill>
                <a:effectLst/>
                <a:uFillTx/>
                <a:latin typeface="Century Gothic" panose="020B0502020202020204" pitchFamily="34" charset="0"/>
                <a:sym typeface="Calibri"/>
              </a:rPr>
              <a:t>des coraux</a:t>
            </a:r>
          </a:p>
        </p:txBody>
      </p:sp>
      <p:sp>
        <p:nvSpPr>
          <p:cNvPr id="8" name="Oval 7">
            <a:extLst>
              <a:ext uri="{FF2B5EF4-FFF2-40B4-BE49-F238E27FC236}">
                <a16:creationId xmlns:a16="http://schemas.microsoft.com/office/drawing/2014/main" id="{4EA3AD8D-037E-A74C-BBF3-6A1173693DC7}"/>
              </a:ext>
            </a:extLst>
          </p:cNvPr>
          <p:cNvSpPr/>
          <p:nvPr/>
        </p:nvSpPr>
        <p:spPr>
          <a:xfrm>
            <a:off x="3349249" y="4190933"/>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AutoShape 18">
            <a:extLst>
              <a:ext uri="{FF2B5EF4-FFF2-40B4-BE49-F238E27FC236}">
                <a16:creationId xmlns:a16="http://schemas.microsoft.com/office/drawing/2014/main" id="{029FEE32-C077-0A4E-AF1B-42923A9CD3E6}"/>
              </a:ext>
            </a:extLst>
          </p:cNvPr>
          <p:cNvSpPr>
            <a:spLocks noChangeArrowheads="1"/>
          </p:cNvSpPr>
          <p:nvPr/>
        </p:nvSpPr>
        <p:spPr bwMode="auto">
          <a:xfrm>
            <a:off x="4762289" y="2779576"/>
            <a:ext cx="2001531" cy="2323365"/>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lvl="0" rtl="0" eaLnBrk="0" fontAlgn="base">
              <a:spcBef>
                <a:spcPct val="0"/>
              </a:spcBef>
              <a:spcAft>
                <a:spcPct val="0"/>
              </a:spcAft>
            </a:pPr>
            <a:r>
              <a:rPr lang="fr-FR" sz="1250" b="1" dirty="0">
                <a:solidFill>
                  <a:schemeClr val="tx1"/>
                </a:solidFill>
                <a:latin typeface="Century Gothic" panose="020B0502020202020204" pitchFamily="34" charset="0"/>
              </a:rPr>
              <a:t>5. Lorsque les polypes de coraux bourgeonnent et créent leurs structures, chaque espèce prend une forme différente. Comme son nom l’indique, ce corail prend la forme d’une corne de cerf en       grandissant. </a:t>
            </a:r>
            <a:endParaRPr lang="en-US" altLang="en-US" sz="125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65053436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4" y="3254910"/>
            <a:ext cx="2792700"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a:t>
            </a:r>
            <a:br>
              <a:rPr kumimoji="0" lang="en-US" sz="3200" b="1" u="none" strike="noStrike" cap="none" spc="0" normalizeH="0" baseline="0" dirty="0">
                <a:ln>
                  <a:noFill/>
                </a:ln>
                <a:solidFill>
                  <a:schemeClr val="bg2"/>
                </a:solidFill>
                <a:effectLst/>
                <a:uFillTx/>
                <a:latin typeface="Century Gothic" panose="020B0502020202020204" pitchFamily="34" charset="0"/>
                <a:sym typeface="Calibri"/>
              </a:rPr>
            </a:br>
            <a:r>
              <a:rPr lang="fr-FR" sz="3200" b="1" u="none" strike="noStrike" cap="none" spc="0" normalizeH="0" dirty="0">
                <a:ln>
                  <a:noFill/>
                </a:ln>
                <a:solidFill>
                  <a:schemeClr val="bg2"/>
                </a:solidFill>
                <a:effectLst/>
                <a:uFillTx/>
                <a:latin typeface="Century Gothic" panose="020B0502020202020204" pitchFamily="34" charset="0"/>
                <a:sym typeface="Calibri"/>
              </a:rPr>
              <a:t>des coraux</a:t>
            </a:r>
          </a:p>
        </p:txBody>
      </p:sp>
      <p:sp>
        <p:nvSpPr>
          <p:cNvPr id="8" name="Oval 7">
            <a:extLst>
              <a:ext uri="{FF2B5EF4-FFF2-40B4-BE49-F238E27FC236}">
                <a16:creationId xmlns:a16="http://schemas.microsoft.com/office/drawing/2014/main" id="{48ACD0E6-DFFD-FD46-AEBD-75162BCA39D5}"/>
              </a:ext>
            </a:extLst>
          </p:cNvPr>
          <p:cNvSpPr/>
          <p:nvPr/>
        </p:nvSpPr>
        <p:spPr>
          <a:xfrm>
            <a:off x="3348561" y="2193129"/>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AutoShape 18">
            <a:extLst>
              <a:ext uri="{FF2B5EF4-FFF2-40B4-BE49-F238E27FC236}">
                <a16:creationId xmlns:a16="http://schemas.microsoft.com/office/drawing/2014/main" id="{28539E96-FAE4-7842-8426-F81AD9DD7A2A}"/>
              </a:ext>
            </a:extLst>
          </p:cNvPr>
          <p:cNvSpPr>
            <a:spLocks noChangeArrowheads="1"/>
          </p:cNvSpPr>
          <p:nvPr/>
        </p:nvSpPr>
        <p:spPr bwMode="auto">
          <a:xfrm>
            <a:off x="4762289" y="2779577"/>
            <a:ext cx="2001531" cy="2219144"/>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lvl="0" rtl="0" eaLnBrk="0" fontAlgn="base">
              <a:spcBef>
                <a:spcPct val="0"/>
              </a:spcBef>
              <a:spcAft>
                <a:spcPct val="0"/>
              </a:spcAft>
            </a:pPr>
            <a:r>
              <a:rPr lang="fr-FR" sz="1250" b="1" dirty="0">
                <a:solidFill>
                  <a:schemeClr val="tx1"/>
                </a:solidFill>
                <a:latin typeface="Century Gothic" panose="020B0502020202020204" pitchFamily="34" charset="0"/>
              </a:rPr>
              <a:t>6. La plupart des coraux pondent une fois par an et libèrent des œufs et du sperme en pleine mer en vue de la fécondation.</a:t>
            </a:r>
            <a:endParaRPr lang="en-US" altLang="en-US" sz="125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41069269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35F209-3A66-4D42-B7BB-C4BAB8C807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8"/>
            <a:ext cx="9144000" cy="6873206"/>
          </a:xfrm>
          <a:prstGeom prst="rect">
            <a:avLst/>
          </a:prstGeom>
        </p:spPr>
      </p:pic>
      <p:sp>
        <p:nvSpPr>
          <p:cNvPr id="13" name="Oval 12">
            <a:extLst>
              <a:ext uri="{FF2B5EF4-FFF2-40B4-BE49-F238E27FC236}">
                <a16:creationId xmlns:a16="http://schemas.microsoft.com/office/drawing/2014/main" id="{0A8BD19E-9580-904F-AC94-C08F6C9B2025}"/>
              </a:ext>
            </a:extLst>
          </p:cNvPr>
          <p:cNvSpPr/>
          <p:nvPr/>
        </p:nvSpPr>
        <p:spPr bwMode="auto">
          <a:xfrm>
            <a:off x="3978887" y="3260255"/>
            <a:ext cx="1439863" cy="143986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14" name="Straight Connector 13">
            <a:extLst>
              <a:ext uri="{FF2B5EF4-FFF2-40B4-BE49-F238E27FC236}">
                <a16:creationId xmlns:a16="http://schemas.microsoft.com/office/drawing/2014/main" id="{3B2A2765-DC0C-A44D-8CA1-5128DD687004}"/>
              </a:ext>
            </a:extLst>
          </p:cNvPr>
          <p:cNvCxnSpPr>
            <a:endCxn id="13" idx="2"/>
          </p:cNvCxnSpPr>
          <p:nvPr/>
        </p:nvCxnSpPr>
        <p:spPr bwMode="auto">
          <a:xfrm flipV="1">
            <a:off x="3601062" y="3979393"/>
            <a:ext cx="377825" cy="9366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B191603-AC15-494C-951B-7C9FA671FAB9}"/>
              </a:ext>
            </a:extLst>
          </p:cNvPr>
          <p:cNvCxnSpPr>
            <a:endCxn id="13" idx="4"/>
          </p:cNvCxnSpPr>
          <p:nvPr/>
        </p:nvCxnSpPr>
        <p:spPr bwMode="auto">
          <a:xfrm flipV="1">
            <a:off x="3601062" y="4700118"/>
            <a:ext cx="1096963" cy="2159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hape 210">
            <a:extLst>
              <a:ext uri="{FF2B5EF4-FFF2-40B4-BE49-F238E27FC236}">
                <a16:creationId xmlns:a16="http://schemas.microsoft.com/office/drawing/2014/main" id="{E6CC1090-D16F-4F45-9FC3-78EDC9C9F8A2}"/>
              </a:ext>
            </a:extLst>
          </p:cNvPr>
          <p:cNvSpPr/>
          <p:nvPr/>
        </p:nvSpPr>
        <p:spPr>
          <a:xfrm flipH="1" flipV="1">
            <a:off x="5269447" y="4283922"/>
            <a:ext cx="2954210" cy="2916233"/>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TextBox 19">
            <a:extLst>
              <a:ext uri="{FF2B5EF4-FFF2-40B4-BE49-F238E27FC236}">
                <a16:creationId xmlns:a16="http://schemas.microsoft.com/office/drawing/2014/main" id="{43C324A9-EA49-9C4B-BBCC-2FA2B813AF66}"/>
              </a:ext>
            </a:extLst>
          </p:cNvPr>
          <p:cNvSpPr txBox="1"/>
          <p:nvPr/>
        </p:nvSpPr>
        <p:spPr>
          <a:xfrm>
            <a:off x="5684158" y="4808068"/>
            <a:ext cx="249430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1600" b="1" u="none" strike="noStrike" cap="none" spc="0" normalizeH="0" dirty="0">
                <a:ln>
                  <a:noFill/>
                </a:ln>
                <a:solidFill>
                  <a:srgbClr val="25243D"/>
                </a:solidFill>
                <a:effectLst/>
                <a:uFillTx/>
                <a:latin typeface="Century Gothic" panose="020B0502020202020204" pitchFamily="34" charset="0"/>
                <a:sym typeface="Calibri"/>
              </a:rPr>
              <a:t>Sur les récifs tropicaux, les coraux puisent 70 % à 90 % de leur énergie dans le soleil, ce qui leur permet de créer ces incroyables structures.</a:t>
            </a:r>
          </a:p>
        </p:txBody>
      </p:sp>
      <p:pic>
        <p:nvPicPr>
          <p:cNvPr id="15" name="Picture 14">
            <a:extLst>
              <a:ext uri="{FF2B5EF4-FFF2-40B4-BE49-F238E27FC236}">
                <a16:creationId xmlns:a16="http://schemas.microsoft.com/office/drawing/2014/main" id="{C1A1D4C7-A695-A44B-A9D6-F3A7F686AB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6" name="Picture 15">
            <a:extLst>
              <a:ext uri="{FF2B5EF4-FFF2-40B4-BE49-F238E27FC236}">
                <a16:creationId xmlns:a16="http://schemas.microsoft.com/office/drawing/2014/main" id="{136FF382-EA6C-4E47-A45C-30CAB53ED6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7" name="Title 8">
            <a:extLst>
              <a:ext uri="{FF2B5EF4-FFF2-40B4-BE49-F238E27FC236}">
                <a16:creationId xmlns:a16="http://schemas.microsoft.com/office/drawing/2014/main" id="{C34077B9-B25C-FE43-953A-DF1BF3562D08}"/>
              </a:ext>
            </a:extLst>
          </p:cNvPr>
          <p:cNvSpPr>
            <a:spLocks noGrp="1"/>
          </p:cNvSpPr>
          <p:nvPr>
            <p:ph type="title"/>
          </p:nvPr>
        </p:nvSpPr>
        <p:spPr/>
        <p:txBody>
          <a:bodyPr rtlCol="0"/>
          <a:lstStyle/>
          <a:p>
            <a:pPr rtl="0"/>
            <a:r>
              <a:rPr lang="fr-FR"/>
              <a:t>Leçon 3 : Incroyables polypes</a:t>
            </a:r>
          </a:p>
        </p:txBody>
      </p:sp>
      <p:sp>
        <p:nvSpPr>
          <p:cNvPr id="22" name="Shape 28">
            <a:extLst>
              <a:ext uri="{FF2B5EF4-FFF2-40B4-BE49-F238E27FC236}">
                <a16:creationId xmlns:a16="http://schemas.microsoft.com/office/drawing/2014/main" id="{515AA5F9-DDE0-2246-BD7C-F04A23A72A99}"/>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spTree>
    <p:extLst>
      <p:ext uri="{BB962C8B-B14F-4D97-AF65-F5344CB8AC3E}">
        <p14:creationId xmlns:p14="http://schemas.microsoft.com/office/powerpoint/2010/main" val="26644111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CFB8E90C-92D9-0148-BE01-B684A83B15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8"/>
            <a:ext cx="9144000" cy="6873206"/>
          </a:xfrm>
          <a:prstGeom prst="rect">
            <a:avLst/>
          </a:prstGeom>
        </p:spPr>
      </p:pic>
      <p:pic>
        <p:nvPicPr>
          <p:cNvPr id="15" name="Picture 14">
            <a:extLst>
              <a:ext uri="{FF2B5EF4-FFF2-40B4-BE49-F238E27FC236}">
                <a16:creationId xmlns:a16="http://schemas.microsoft.com/office/drawing/2014/main" id="{C1A1D4C7-A695-A44B-A9D6-F3A7F686AB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6" name="Picture 15">
            <a:extLst>
              <a:ext uri="{FF2B5EF4-FFF2-40B4-BE49-F238E27FC236}">
                <a16:creationId xmlns:a16="http://schemas.microsoft.com/office/drawing/2014/main" id="{136FF382-EA6C-4E47-A45C-30CAB53ED6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7" name="Title 8">
            <a:extLst>
              <a:ext uri="{FF2B5EF4-FFF2-40B4-BE49-F238E27FC236}">
                <a16:creationId xmlns:a16="http://schemas.microsoft.com/office/drawing/2014/main" id="{C34077B9-B25C-FE43-953A-DF1BF3562D08}"/>
              </a:ext>
            </a:extLst>
          </p:cNvPr>
          <p:cNvSpPr>
            <a:spLocks noGrp="1"/>
          </p:cNvSpPr>
          <p:nvPr>
            <p:ph type="title"/>
          </p:nvPr>
        </p:nvSpPr>
        <p:spPr/>
        <p:txBody>
          <a:bodyPr rtlCol="0"/>
          <a:lstStyle/>
          <a:p>
            <a:pPr rtl="0"/>
            <a:r>
              <a:rPr lang="fr-FR"/>
              <a:t>Leçon 3 : Incroyables polypes</a:t>
            </a:r>
          </a:p>
        </p:txBody>
      </p:sp>
      <p:sp>
        <p:nvSpPr>
          <p:cNvPr id="22" name="Shape 28">
            <a:extLst>
              <a:ext uri="{FF2B5EF4-FFF2-40B4-BE49-F238E27FC236}">
                <a16:creationId xmlns:a16="http://schemas.microsoft.com/office/drawing/2014/main" id="{515AA5F9-DDE0-2246-BD7C-F04A23A72A99}"/>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sp>
        <p:nvSpPr>
          <p:cNvPr id="10" name="Oval 9">
            <a:extLst>
              <a:ext uri="{FF2B5EF4-FFF2-40B4-BE49-F238E27FC236}">
                <a16:creationId xmlns:a16="http://schemas.microsoft.com/office/drawing/2014/main" id="{B523F29A-116C-9F4B-9143-8E135BA07551}"/>
              </a:ext>
            </a:extLst>
          </p:cNvPr>
          <p:cNvSpPr/>
          <p:nvPr/>
        </p:nvSpPr>
        <p:spPr bwMode="auto">
          <a:xfrm>
            <a:off x="3978887" y="3260255"/>
            <a:ext cx="1439863" cy="143986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11" name="Straight Connector 10">
            <a:extLst>
              <a:ext uri="{FF2B5EF4-FFF2-40B4-BE49-F238E27FC236}">
                <a16:creationId xmlns:a16="http://schemas.microsoft.com/office/drawing/2014/main" id="{98298457-1F27-5B4D-B40B-2911C80AD546}"/>
              </a:ext>
            </a:extLst>
          </p:cNvPr>
          <p:cNvCxnSpPr>
            <a:endCxn id="10" idx="2"/>
          </p:cNvCxnSpPr>
          <p:nvPr/>
        </p:nvCxnSpPr>
        <p:spPr bwMode="auto">
          <a:xfrm flipV="1">
            <a:off x="3601062" y="3979393"/>
            <a:ext cx="377825" cy="9366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AC5D2A-2DCF-C84E-BFDE-067351F85E94}"/>
              </a:ext>
            </a:extLst>
          </p:cNvPr>
          <p:cNvCxnSpPr>
            <a:endCxn id="10" idx="4"/>
          </p:cNvCxnSpPr>
          <p:nvPr/>
        </p:nvCxnSpPr>
        <p:spPr bwMode="auto">
          <a:xfrm flipV="1">
            <a:off x="3601062" y="4700118"/>
            <a:ext cx="1096963" cy="2159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Shape 210">
            <a:extLst>
              <a:ext uri="{FF2B5EF4-FFF2-40B4-BE49-F238E27FC236}">
                <a16:creationId xmlns:a16="http://schemas.microsoft.com/office/drawing/2014/main" id="{4F784AC1-FE84-804A-9121-F8750C4B5149}"/>
              </a:ext>
            </a:extLst>
          </p:cNvPr>
          <p:cNvSpPr/>
          <p:nvPr/>
        </p:nvSpPr>
        <p:spPr>
          <a:xfrm flipH="1" flipV="1">
            <a:off x="5269447" y="4283922"/>
            <a:ext cx="2954210" cy="2916233"/>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19" name="Oval 18">
            <a:extLst>
              <a:ext uri="{FF2B5EF4-FFF2-40B4-BE49-F238E27FC236}">
                <a16:creationId xmlns:a16="http://schemas.microsoft.com/office/drawing/2014/main" id="{77F40A54-F182-A54E-AC3F-DD934923E119}"/>
              </a:ext>
            </a:extLst>
          </p:cNvPr>
          <p:cNvSpPr/>
          <p:nvPr/>
        </p:nvSpPr>
        <p:spPr>
          <a:xfrm>
            <a:off x="2414008" y="1889705"/>
            <a:ext cx="1439863" cy="1439862"/>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20" name="Straight Connector 19">
            <a:extLst>
              <a:ext uri="{FF2B5EF4-FFF2-40B4-BE49-F238E27FC236}">
                <a16:creationId xmlns:a16="http://schemas.microsoft.com/office/drawing/2014/main" id="{CFE43902-D1A7-9F44-A1F3-EE6C60D6A2D8}"/>
              </a:ext>
            </a:extLst>
          </p:cNvPr>
          <p:cNvCxnSpPr>
            <a:endCxn id="19" idx="4"/>
          </p:cNvCxnSpPr>
          <p:nvPr/>
        </p:nvCxnSpPr>
        <p:spPr>
          <a:xfrm flipH="1" flipV="1">
            <a:off x="3134733" y="3329567"/>
            <a:ext cx="1192213" cy="4333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C2B6BF1-72AB-9C4E-956C-C0E5A0BD7977}"/>
              </a:ext>
            </a:extLst>
          </p:cNvPr>
          <p:cNvCxnSpPr>
            <a:endCxn id="19" idx="6"/>
          </p:cNvCxnSpPr>
          <p:nvPr/>
        </p:nvCxnSpPr>
        <p:spPr>
          <a:xfrm flipH="1" flipV="1">
            <a:off x="3853871" y="2610430"/>
            <a:ext cx="473075" cy="1152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Shape 210">
            <a:extLst>
              <a:ext uri="{FF2B5EF4-FFF2-40B4-BE49-F238E27FC236}">
                <a16:creationId xmlns:a16="http://schemas.microsoft.com/office/drawing/2014/main" id="{E0C3D264-E204-CF4F-B86F-5C4C558CEABA}"/>
              </a:ext>
            </a:extLst>
          </p:cNvPr>
          <p:cNvSpPr/>
          <p:nvPr/>
        </p:nvSpPr>
        <p:spPr>
          <a:xfrm flipV="1">
            <a:off x="759588" y="3201517"/>
            <a:ext cx="2312637" cy="228290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7" name="TextBox 26">
            <a:extLst>
              <a:ext uri="{FF2B5EF4-FFF2-40B4-BE49-F238E27FC236}">
                <a16:creationId xmlns:a16="http://schemas.microsoft.com/office/drawing/2014/main" id="{39C42958-577C-894E-BF64-B908F38EB094}"/>
              </a:ext>
            </a:extLst>
          </p:cNvPr>
          <p:cNvSpPr txBox="1"/>
          <p:nvPr/>
        </p:nvSpPr>
        <p:spPr>
          <a:xfrm>
            <a:off x="1123731" y="3562147"/>
            <a:ext cx="187624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Ces petites algues, les zooxanthelles, vivent dans les tissus du polype de corail.</a:t>
            </a:r>
            <a:endParaRPr lang="en-GB" sz="1600" b="1" dirty="0">
              <a:solidFill>
                <a:srgbClr val="25243D"/>
              </a:solidFill>
              <a:latin typeface="Century Gothic" panose="020B0502020202020204" pitchFamily="34" charset="0"/>
            </a:endParaRPr>
          </a:p>
        </p:txBody>
      </p:sp>
      <p:sp>
        <p:nvSpPr>
          <p:cNvPr id="24" name="TextBox 23">
            <a:extLst>
              <a:ext uri="{FF2B5EF4-FFF2-40B4-BE49-F238E27FC236}">
                <a16:creationId xmlns:a16="http://schemas.microsoft.com/office/drawing/2014/main" id="{BD164E77-2AF8-4EE7-9032-BE37D85B106A}"/>
              </a:ext>
            </a:extLst>
          </p:cNvPr>
          <p:cNvSpPr txBox="1"/>
          <p:nvPr/>
        </p:nvSpPr>
        <p:spPr>
          <a:xfrm>
            <a:off x="5684158" y="4808068"/>
            <a:ext cx="249430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1600" b="1" u="none" strike="noStrike" cap="none" spc="0" normalizeH="0" dirty="0">
                <a:ln>
                  <a:noFill/>
                </a:ln>
                <a:solidFill>
                  <a:srgbClr val="25243D"/>
                </a:solidFill>
                <a:effectLst/>
                <a:uFillTx/>
                <a:latin typeface="Century Gothic" panose="020B0502020202020204" pitchFamily="34" charset="0"/>
                <a:sym typeface="Calibri"/>
              </a:rPr>
              <a:t>Sur les récifs tropicaux, les coraux puisent 70 % à 90 % de leur énergie dans le soleil, ce qui leur permet de créer ces incroyables structures.</a:t>
            </a:r>
          </a:p>
        </p:txBody>
      </p:sp>
    </p:spTree>
    <p:extLst>
      <p:ext uri="{BB962C8B-B14F-4D97-AF65-F5344CB8AC3E}">
        <p14:creationId xmlns:p14="http://schemas.microsoft.com/office/powerpoint/2010/main" val="48511201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CFB8E90C-92D9-0148-BE01-B684A83B15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8"/>
            <a:ext cx="9144000" cy="6873206"/>
          </a:xfrm>
          <a:prstGeom prst="rect">
            <a:avLst/>
          </a:prstGeom>
        </p:spPr>
      </p:pic>
      <p:pic>
        <p:nvPicPr>
          <p:cNvPr id="15" name="Picture 14">
            <a:extLst>
              <a:ext uri="{FF2B5EF4-FFF2-40B4-BE49-F238E27FC236}">
                <a16:creationId xmlns:a16="http://schemas.microsoft.com/office/drawing/2014/main" id="{C1A1D4C7-A695-A44B-A9D6-F3A7F686AB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6" name="Picture 15">
            <a:extLst>
              <a:ext uri="{FF2B5EF4-FFF2-40B4-BE49-F238E27FC236}">
                <a16:creationId xmlns:a16="http://schemas.microsoft.com/office/drawing/2014/main" id="{136FF382-EA6C-4E47-A45C-30CAB53ED6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7" name="Title 8">
            <a:extLst>
              <a:ext uri="{FF2B5EF4-FFF2-40B4-BE49-F238E27FC236}">
                <a16:creationId xmlns:a16="http://schemas.microsoft.com/office/drawing/2014/main" id="{C34077B9-B25C-FE43-953A-DF1BF3562D08}"/>
              </a:ext>
            </a:extLst>
          </p:cNvPr>
          <p:cNvSpPr>
            <a:spLocks noGrp="1"/>
          </p:cNvSpPr>
          <p:nvPr>
            <p:ph type="title"/>
          </p:nvPr>
        </p:nvSpPr>
        <p:spPr/>
        <p:txBody>
          <a:bodyPr rtlCol="0"/>
          <a:lstStyle/>
          <a:p>
            <a:pPr rtl="0"/>
            <a:r>
              <a:rPr lang="fr-FR"/>
              <a:t>Leçon 3 : Incroyables polypes</a:t>
            </a:r>
          </a:p>
        </p:txBody>
      </p:sp>
      <p:sp>
        <p:nvSpPr>
          <p:cNvPr id="22" name="Shape 28">
            <a:extLst>
              <a:ext uri="{FF2B5EF4-FFF2-40B4-BE49-F238E27FC236}">
                <a16:creationId xmlns:a16="http://schemas.microsoft.com/office/drawing/2014/main" id="{515AA5F9-DDE0-2246-BD7C-F04A23A72A99}"/>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sp>
        <p:nvSpPr>
          <p:cNvPr id="10" name="Oval 9">
            <a:extLst>
              <a:ext uri="{FF2B5EF4-FFF2-40B4-BE49-F238E27FC236}">
                <a16:creationId xmlns:a16="http://schemas.microsoft.com/office/drawing/2014/main" id="{B523F29A-116C-9F4B-9143-8E135BA07551}"/>
              </a:ext>
            </a:extLst>
          </p:cNvPr>
          <p:cNvSpPr/>
          <p:nvPr/>
        </p:nvSpPr>
        <p:spPr bwMode="auto">
          <a:xfrm>
            <a:off x="3978887" y="3260255"/>
            <a:ext cx="1439863" cy="143986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11" name="Straight Connector 10">
            <a:extLst>
              <a:ext uri="{FF2B5EF4-FFF2-40B4-BE49-F238E27FC236}">
                <a16:creationId xmlns:a16="http://schemas.microsoft.com/office/drawing/2014/main" id="{98298457-1F27-5B4D-B40B-2911C80AD546}"/>
              </a:ext>
            </a:extLst>
          </p:cNvPr>
          <p:cNvCxnSpPr>
            <a:endCxn id="10" idx="2"/>
          </p:cNvCxnSpPr>
          <p:nvPr/>
        </p:nvCxnSpPr>
        <p:spPr bwMode="auto">
          <a:xfrm flipV="1">
            <a:off x="3601062" y="3979393"/>
            <a:ext cx="377825" cy="9366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AC5D2A-2DCF-C84E-BFDE-067351F85E94}"/>
              </a:ext>
            </a:extLst>
          </p:cNvPr>
          <p:cNvCxnSpPr>
            <a:endCxn id="10" idx="4"/>
          </p:cNvCxnSpPr>
          <p:nvPr/>
        </p:nvCxnSpPr>
        <p:spPr bwMode="auto">
          <a:xfrm flipV="1">
            <a:off x="3601062" y="4700118"/>
            <a:ext cx="1096963" cy="2159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Shape 210">
            <a:extLst>
              <a:ext uri="{FF2B5EF4-FFF2-40B4-BE49-F238E27FC236}">
                <a16:creationId xmlns:a16="http://schemas.microsoft.com/office/drawing/2014/main" id="{4F784AC1-FE84-804A-9121-F8750C4B5149}"/>
              </a:ext>
            </a:extLst>
          </p:cNvPr>
          <p:cNvSpPr/>
          <p:nvPr/>
        </p:nvSpPr>
        <p:spPr>
          <a:xfrm flipH="1" flipV="1">
            <a:off x="5269447" y="4283922"/>
            <a:ext cx="2954210" cy="2916233"/>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19" name="Oval 18">
            <a:extLst>
              <a:ext uri="{FF2B5EF4-FFF2-40B4-BE49-F238E27FC236}">
                <a16:creationId xmlns:a16="http://schemas.microsoft.com/office/drawing/2014/main" id="{77F40A54-F182-A54E-AC3F-DD934923E119}"/>
              </a:ext>
            </a:extLst>
          </p:cNvPr>
          <p:cNvSpPr/>
          <p:nvPr/>
        </p:nvSpPr>
        <p:spPr>
          <a:xfrm>
            <a:off x="2414008" y="1889705"/>
            <a:ext cx="1439863" cy="1439862"/>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20" name="Straight Connector 19">
            <a:extLst>
              <a:ext uri="{FF2B5EF4-FFF2-40B4-BE49-F238E27FC236}">
                <a16:creationId xmlns:a16="http://schemas.microsoft.com/office/drawing/2014/main" id="{CFE43902-D1A7-9F44-A1F3-EE6C60D6A2D8}"/>
              </a:ext>
            </a:extLst>
          </p:cNvPr>
          <p:cNvCxnSpPr>
            <a:endCxn id="19" idx="4"/>
          </p:cNvCxnSpPr>
          <p:nvPr/>
        </p:nvCxnSpPr>
        <p:spPr>
          <a:xfrm flipH="1" flipV="1">
            <a:off x="3134733" y="3329567"/>
            <a:ext cx="1192213" cy="4333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C2B6BF1-72AB-9C4E-956C-C0E5A0BD7977}"/>
              </a:ext>
            </a:extLst>
          </p:cNvPr>
          <p:cNvCxnSpPr>
            <a:endCxn id="19" idx="6"/>
          </p:cNvCxnSpPr>
          <p:nvPr/>
        </p:nvCxnSpPr>
        <p:spPr>
          <a:xfrm flipH="1" flipV="1">
            <a:off x="3853871" y="2610430"/>
            <a:ext cx="473075" cy="1152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Shape 210">
            <a:extLst>
              <a:ext uri="{FF2B5EF4-FFF2-40B4-BE49-F238E27FC236}">
                <a16:creationId xmlns:a16="http://schemas.microsoft.com/office/drawing/2014/main" id="{E0C3D264-E204-CF4F-B86F-5C4C558CEABA}"/>
              </a:ext>
            </a:extLst>
          </p:cNvPr>
          <p:cNvSpPr/>
          <p:nvPr/>
        </p:nvSpPr>
        <p:spPr>
          <a:xfrm flipV="1">
            <a:off x="759588" y="3201517"/>
            <a:ext cx="2312637" cy="228290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3" name="Shape 210">
            <a:extLst>
              <a:ext uri="{FF2B5EF4-FFF2-40B4-BE49-F238E27FC236}">
                <a16:creationId xmlns:a16="http://schemas.microsoft.com/office/drawing/2014/main" id="{F0638D43-5142-3A4B-9F00-F1B175575E6D}"/>
              </a:ext>
            </a:extLst>
          </p:cNvPr>
          <p:cNvSpPr/>
          <p:nvPr/>
        </p:nvSpPr>
        <p:spPr>
          <a:xfrm>
            <a:off x="258902" y="618397"/>
            <a:ext cx="2575728" cy="2542616"/>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31" name="TextBox 30">
            <a:extLst>
              <a:ext uri="{FF2B5EF4-FFF2-40B4-BE49-F238E27FC236}">
                <a16:creationId xmlns:a16="http://schemas.microsoft.com/office/drawing/2014/main" id="{CF1EF81D-A046-43BD-93C4-EEE01E679A67}"/>
              </a:ext>
            </a:extLst>
          </p:cNvPr>
          <p:cNvSpPr txBox="1"/>
          <p:nvPr/>
        </p:nvSpPr>
        <p:spPr>
          <a:xfrm>
            <a:off x="5684158" y="4808068"/>
            <a:ext cx="249430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1600" b="1" u="none" strike="noStrike" cap="none" spc="0" normalizeH="0" dirty="0">
                <a:ln>
                  <a:noFill/>
                </a:ln>
                <a:solidFill>
                  <a:srgbClr val="25243D"/>
                </a:solidFill>
                <a:effectLst/>
                <a:uFillTx/>
                <a:latin typeface="Century Gothic" panose="020B0502020202020204" pitchFamily="34" charset="0"/>
                <a:sym typeface="Calibri"/>
              </a:rPr>
              <a:t>Sur les récifs tropicaux, les coraux puisent 70 % à 90 % de leur énergie dans le soleil, ce qui leur permet de créer ces incroyables structures.</a:t>
            </a:r>
          </a:p>
        </p:txBody>
      </p:sp>
      <p:sp>
        <p:nvSpPr>
          <p:cNvPr id="32" name="TextBox 31">
            <a:extLst>
              <a:ext uri="{FF2B5EF4-FFF2-40B4-BE49-F238E27FC236}">
                <a16:creationId xmlns:a16="http://schemas.microsoft.com/office/drawing/2014/main" id="{B80E803A-76DC-48C8-BF86-F2BEAA05D35C}"/>
              </a:ext>
            </a:extLst>
          </p:cNvPr>
          <p:cNvSpPr txBox="1"/>
          <p:nvPr/>
        </p:nvSpPr>
        <p:spPr>
          <a:xfrm>
            <a:off x="1123731" y="3562147"/>
            <a:ext cx="187624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Ces petites algues, les zooxanthelles, vivent dans les tissus du polype de corail.</a:t>
            </a:r>
            <a:endParaRPr lang="en-GB" sz="1600" b="1" dirty="0">
              <a:solidFill>
                <a:srgbClr val="25243D"/>
              </a:solidFill>
              <a:latin typeface="Century Gothic" panose="020B0502020202020204" pitchFamily="34" charset="0"/>
            </a:endParaRPr>
          </a:p>
        </p:txBody>
      </p:sp>
      <p:sp>
        <p:nvSpPr>
          <p:cNvPr id="33" name="TextBox 32">
            <a:extLst>
              <a:ext uri="{FF2B5EF4-FFF2-40B4-BE49-F238E27FC236}">
                <a16:creationId xmlns:a16="http://schemas.microsoft.com/office/drawing/2014/main" id="{DC2988FC-B769-4D56-B5A4-C0A105F06975}"/>
              </a:ext>
            </a:extLst>
          </p:cNvPr>
          <p:cNvSpPr txBox="1"/>
          <p:nvPr/>
        </p:nvSpPr>
        <p:spPr>
          <a:xfrm>
            <a:off x="548808" y="923792"/>
            <a:ext cx="2290537"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Grâce à la photosynthèse, les zooxanthelles donnent de l’énergie aux coraux et reçoivent des nutriments en retour.</a:t>
            </a:r>
            <a:endParaRPr lang="en-GB" sz="1600" b="1" dirty="0">
              <a:solidFill>
                <a:srgbClr val="25243D"/>
              </a:solidFill>
              <a:latin typeface="Century Gothic" panose="020B0502020202020204" pitchFamily="34" charset="0"/>
            </a:endParaRPr>
          </a:p>
        </p:txBody>
      </p:sp>
    </p:spTree>
    <p:extLst>
      <p:ext uri="{BB962C8B-B14F-4D97-AF65-F5344CB8AC3E}">
        <p14:creationId xmlns:p14="http://schemas.microsoft.com/office/powerpoint/2010/main" val="273120456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CFB8E90C-92D9-0148-BE01-B684A83B15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8"/>
            <a:ext cx="9144000" cy="6873206"/>
          </a:xfrm>
          <a:prstGeom prst="rect">
            <a:avLst/>
          </a:prstGeom>
        </p:spPr>
      </p:pic>
      <p:pic>
        <p:nvPicPr>
          <p:cNvPr id="15" name="Picture 14">
            <a:extLst>
              <a:ext uri="{FF2B5EF4-FFF2-40B4-BE49-F238E27FC236}">
                <a16:creationId xmlns:a16="http://schemas.microsoft.com/office/drawing/2014/main" id="{C1A1D4C7-A695-A44B-A9D6-F3A7F686AB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6" name="Picture 15">
            <a:extLst>
              <a:ext uri="{FF2B5EF4-FFF2-40B4-BE49-F238E27FC236}">
                <a16:creationId xmlns:a16="http://schemas.microsoft.com/office/drawing/2014/main" id="{136FF382-EA6C-4E47-A45C-30CAB53ED6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7" name="Title 8">
            <a:extLst>
              <a:ext uri="{FF2B5EF4-FFF2-40B4-BE49-F238E27FC236}">
                <a16:creationId xmlns:a16="http://schemas.microsoft.com/office/drawing/2014/main" id="{C34077B9-B25C-FE43-953A-DF1BF3562D08}"/>
              </a:ext>
            </a:extLst>
          </p:cNvPr>
          <p:cNvSpPr>
            <a:spLocks noGrp="1"/>
          </p:cNvSpPr>
          <p:nvPr>
            <p:ph type="title"/>
          </p:nvPr>
        </p:nvSpPr>
        <p:spPr/>
        <p:txBody>
          <a:bodyPr rtlCol="0"/>
          <a:lstStyle/>
          <a:p>
            <a:pPr rtl="0"/>
            <a:r>
              <a:rPr lang="fr-FR"/>
              <a:t>Leçon 3 : Incroyables polypes</a:t>
            </a:r>
          </a:p>
        </p:txBody>
      </p:sp>
      <p:sp>
        <p:nvSpPr>
          <p:cNvPr id="22" name="Shape 28">
            <a:extLst>
              <a:ext uri="{FF2B5EF4-FFF2-40B4-BE49-F238E27FC236}">
                <a16:creationId xmlns:a16="http://schemas.microsoft.com/office/drawing/2014/main" id="{515AA5F9-DDE0-2246-BD7C-F04A23A72A99}"/>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sp>
        <p:nvSpPr>
          <p:cNvPr id="10" name="Oval 9">
            <a:extLst>
              <a:ext uri="{FF2B5EF4-FFF2-40B4-BE49-F238E27FC236}">
                <a16:creationId xmlns:a16="http://schemas.microsoft.com/office/drawing/2014/main" id="{B523F29A-116C-9F4B-9143-8E135BA07551}"/>
              </a:ext>
            </a:extLst>
          </p:cNvPr>
          <p:cNvSpPr/>
          <p:nvPr/>
        </p:nvSpPr>
        <p:spPr bwMode="auto">
          <a:xfrm>
            <a:off x="3978887" y="3260255"/>
            <a:ext cx="1439863" cy="143986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11" name="Straight Connector 10">
            <a:extLst>
              <a:ext uri="{FF2B5EF4-FFF2-40B4-BE49-F238E27FC236}">
                <a16:creationId xmlns:a16="http://schemas.microsoft.com/office/drawing/2014/main" id="{98298457-1F27-5B4D-B40B-2911C80AD546}"/>
              </a:ext>
            </a:extLst>
          </p:cNvPr>
          <p:cNvCxnSpPr>
            <a:endCxn id="10" idx="2"/>
          </p:cNvCxnSpPr>
          <p:nvPr/>
        </p:nvCxnSpPr>
        <p:spPr bwMode="auto">
          <a:xfrm flipV="1">
            <a:off x="3601062" y="3979393"/>
            <a:ext cx="377825" cy="9366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AC5D2A-2DCF-C84E-BFDE-067351F85E94}"/>
              </a:ext>
            </a:extLst>
          </p:cNvPr>
          <p:cNvCxnSpPr>
            <a:endCxn id="10" idx="4"/>
          </p:cNvCxnSpPr>
          <p:nvPr/>
        </p:nvCxnSpPr>
        <p:spPr bwMode="auto">
          <a:xfrm flipV="1">
            <a:off x="3601062" y="4700118"/>
            <a:ext cx="1096963" cy="2159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Shape 210">
            <a:extLst>
              <a:ext uri="{FF2B5EF4-FFF2-40B4-BE49-F238E27FC236}">
                <a16:creationId xmlns:a16="http://schemas.microsoft.com/office/drawing/2014/main" id="{4F784AC1-FE84-804A-9121-F8750C4B5149}"/>
              </a:ext>
            </a:extLst>
          </p:cNvPr>
          <p:cNvSpPr/>
          <p:nvPr/>
        </p:nvSpPr>
        <p:spPr>
          <a:xfrm flipH="1" flipV="1">
            <a:off x="5269447" y="4283922"/>
            <a:ext cx="2954210" cy="2916233"/>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19" name="Oval 18">
            <a:extLst>
              <a:ext uri="{FF2B5EF4-FFF2-40B4-BE49-F238E27FC236}">
                <a16:creationId xmlns:a16="http://schemas.microsoft.com/office/drawing/2014/main" id="{77F40A54-F182-A54E-AC3F-DD934923E119}"/>
              </a:ext>
            </a:extLst>
          </p:cNvPr>
          <p:cNvSpPr/>
          <p:nvPr/>
        </p:nvSpPr>
        <p:spPr>
          <a:xfrm>
            <a:off x="2414008" y="1889705"/>
            <a:ext cx="1439863" cy="1439862"/>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20" name="Straight Connector 19">
            <a:extLst>
              <a:ext uri="{FF2B5EF4-FFF2-40B4-BE49-F238E27FC236}">
                <a16:creationId xmlns:a16="http://schemas.microsoft.com/office/drawing/2014/main" id="{CFE43902-D1A7-9F44-A1F3-EE6C60D6A2D8}"/>
              </a:ext>
            </a:extLst>
          </p:cNvPr>
          <p:cNvCxnSpPr>
            <a:endCxn id="19" idx="4"/>
          </p:cNvCxnSpPr>
          <p:nvPr/>
        </p:nvCxnSpPr>
        <p:spPr>
          <a:xfrm flipH="1" flipV="1">
            <a:off x="3134733" y="3329567"/>
            <a:ext cx="1192213" cy="4333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C2B6BF1-72AB-9C4E-956C-C0E5A0BD7977}"/>
              </a:ext>
            </a:extLst>
          </p:cNvPr>
          <p:cNvCxnSpPr>
            <a:endCxn id="19" idx="6"/>
          </p:cNvCxnSpPr>
          <p:nvPr/>
        </p:nvCxnSpPr>
        <p:spPr>
          <a:xfrm flipH="1" flipV="1">
            <a:off x="3853871" y="2610430"/>
            <a:ext cx="473075" cy="1152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Shape 210">
            <a:extLst>
              <a:ext uri="{FF2B5EF4-FFF2-40B4-BE49-F238E27FC236}">
                <a16:creationId xmlns:a16="http://schemas.microsoft.com/office/drawing/2014/main" id="{E0C3D264-E204-CF4F-B86F-5C4C558CEABA}"/>
              </a:ext>
            </a:extLst>
          </p:cNvPr>
          <p:cNvSpPr/>
          <p:nvPr/>
        </p:nvSpPr>
        <p:spPr>
          <a:xfrm flipV="1">
            <a:off x="759588" y="3201517"/>
            <a:ext cx="2312637" cy="228290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3" name="Shape 210">
            <a:extLst>
              <a:ext uri="{FF2B5EF4-FFF2-40B4-BE49-F238E27FC236}">
                <a16:creationId xmlns:a16="http://schemas.microsoft.com/office/drawing/2014/main" id="{F0638D43-5142-3A4B-9F00-F1B175575E6D}"/>
              </a:ext>
            </a:extLst>
          </p:cNvPr>
          <p:cNvSpPr/>
          <p:nvPr/>
        </p:nvSpPr>
        <p:spPr>
          <a:xfrm>
            <a:off x="258902" y="618397"/>
            <a:ext cx="2575728" cy="2542616"/>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4" name="TextBox 23">
            <a:extLst>
              <a:ext uri="{FF2B5EF4-FFF2-40B4-BE49-F238E27FC236}">
                <a16:creationId xmlns:a16="http://schemas.microsoft.com/office/drawing/2014/main" id="{4A65DB5D-CA41-3341-88E8-65F13AC77AC9}"/>
              </a:ext>
            </a:extLst>
          </p:cNvPr>
          <p:cNvSpPr txBox="1"/>
          <p:nvPr/>
        </p:nvSpPr>
        <p:spPr>
          <a:xfrm>
            <a:off x="548808" y="923792"/>
            <a:ext cx="2290537"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Grâce à la photosynthèse, les zooxanthelles donnent de l’énergie aux coraux et reçoivent des nutriments en retour.</a:t>
            </a:r>
            <a:endParaRPr lang="en-GB" sz="1600" b="1" dirty="0">
              <a:solidFill>
                <a:srgbClr val="25243D"/>
              </a:solidFill>
              <a:latin typeface="Century Gothic" panose="020B0502020202020204" pitchFamily="34" charset="0"/>
            </a:endParaRPr>
          </a:p>
        </p:txBody>
      </p:sp>
      <p:sp>
        <p:nvSpPr>
          <p:cNvPr id="29" name="Oval 28">
            <a:extLst>
              <a:ext uri="{FF2B5EF4-FFF2-40B4-BE49-F238E27FC236}">
                <a16:creationId xmlns:a16="http://schemas.microsoft.com/office/drawing/2014/main" id="{D9267BE8-8BAF-0345-866D-01153BEA8080}"/>
              </a:ext>
            </a:extLst>
          </p:cNvPr>
          <p:cNvSpPr/>
          <p:nvPr/>
        </p:nvSpPr>
        <p:spPr>
          <a:xfrm>
            <a:off x="5346187" y="2272968"/>
            <a:ext cx="1439863" cy="1439862"/>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GB"/>
          </a:p>
        </p:txBody>
      </p:sp>
      <p:cxnSp>
        <p:nvCxnSpPr>
          <p:cNvPr id="30" name="Straight Connector 29">
            <a:extLst>
              <a:ext uri="{FF2B5EF4-FFF2-40B4-BE49-F238E27FC236}">
                <a16:creationId xmlns:a16="http://schemas.microsoft.com/office/drawing/2014/main" id="{87BBBC41-07F1-C440-9077-3549E59F0918}"/>
              </a:ext>
            </a:extLst>
          </p:cNvPr>
          <p:cNvCxnSpPr>
            <a:endCxn id="29" idx="2"/>
          </p:cNvCxnSpPr>
          <p:nvPr/>
        </p:nvCxnSpPr>
        <p:spPr>
          <a:xfrm flipV="1">
            <a:off x="5165212" y="2993693"/>
            <a:ext cx="180975" cy="10937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6E5FC60-74DF-114F-BCB1-15AA74EFA9DF}"/>
              </a:ext>
            </a:extLst>
          </p:cNvPr>
          <p:cNvCxnSpPr>
            <a:endCxn id="29" idx="4"/>
          </p:cNvCxnSpPr>
          <p:nvPr/>
        </p:nvCxnSpPr>
        <p:spPr>
          <a:xfrm flipV="1">
            <a:off x="5165212" y="3712830"/>
            <a:ext cx="901700" cy="3746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Shape 210">
            <a:extLst>
              <a:ext uri="{FF2B5EF4-FFF2-40B4-BE49-F238E27FC236}">
                <a16:creationId xmlns:a16="http://schemas.microsoft.com/office/drawing/2014/main" id="{3CD48E2F-964A-534C-8F11-8B640973C555}"/>
              </a:ext>
            </a:extLst>
          </p:cNvPr>
          <p:cNvSpPr/>
          <p:nvPr/>
        </p:nvSpPr>
        <p:spPr>
          <a:xfrm flipH="1">
            <a:off x="6365428" y="935772"/>
            <a:ext cx="2402836" cy="237194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33" name="TextBox 32">
            <a:extLst>
              <a:ext uri="{FF2B5EF4-FFF2-40B4-BE49-F238E27FC236}">
                <a16:creationId xmlns:a16="http://schemas.microsoft.com/office/drawing/2014/main" id="{364353ED-EB39-7C44-8319-1035F01E5AAD}"/>
              </a:ext>
            </a:extLst>
          </p:cNvPr>
          <p:cNvSpPr txBox="1"/>
          <p:nvPr/>
        </p:nvSpPr>
        <p:spPr>
          <a:xfrm>
            <a:off x="6746552" y="1274556"/>
            <a:ext cx="186398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Pendant la nuit, les polypes de coraux utilisent leurs tentacules pour attraper de minuscules animaux.</a:t>
            </a:r>
            <a:endParaRPr lang="en-GB" sz="1600" b="1" dirty="0">
              <a:solidFill>
                <a:srgbClr val="25243D"/>
              </a:solidFill>
              <a:latin typeface="Century Gothic" panose="020B0502020202020204" pitchFamily="34" charset="0"/>
            </a:endParaRPr>
          </a:p>
        </p:txBody>
      </p:sp>
      <p:sp>
        <p:nvSpPr>
          <p:cNvPr id="36" name="TextBox 35">
            <a:extLst>
              <a:ext uri="{FF2B5EF4-FFF2-40B4-BE49-F238E27FC236}">
                <a16:creationId xmlns:a16="http://schemas.microsoft.com/office/drawing/2014/main" id="{BCB6D896-C26C-4FF4-AE9C-945B61B656EB}"/>
              </a:ext>
            </a:extLst>
          </p:cNvPr>
          <p:cNvSpPr txBox="1"/>
          <p:nvPr/>
        </p:nvSpPr>
        <p:spPr>
          <a:xfrm>
            <a:off x="5684158" y="4808068"/>
            <a:ext cx="249430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1600" b="1" u="none" strike="noStrike" cap="none" spc="0" normalizeH="0" dirty="0">
                <a:ln>
                  <a:noFill/>
                </a:ln>
                <a:solidFill>
                  <a:srgbClr val="25243D"/>
                </a:solidFill>
                <a:effectLst/>
                <a:uFillTx/>
                <a:latin typeface="Century Gothic" panose="020B0502020202020204" pitchFamily="34" charset="0"/>
                <a:sym typeface="Calibri"/>
              </a:rPr>
              <a:t>Sur les récifs tropicaux, les coraux puisent 70 % à 90 % de leur énergie dans le soleil, ce qui leur permet de créer ces incroyables structures.</a:t>
            </a:r>
          </a:p>
        </p:txBody>
      </p:sp>
      <p:sp>
        <p:nvSpPr>
          <p:cNvPr id="37" name="TextBox 36">
            <a:extLst>
              <a:ext uri="{FF2B5EF4-FFF2-40B4-BE49-F238E27FC236}">
                <a16:creationId xmlns:a16="http://schemas.microsoft.com/office/drawing/2014/main" id="{D41B4A27-8447-4183-B5D8-578A0F2C5554}"/>
              </a:ext>
            </a:extLst>
          </p:cNvPr>
          <p:cNvSpPr txBox="1"/>
          <p:nvPr/>
        </p:nvSpPr>
        <p:spPr>
          <a:xfrm>
            <a:off x="1123731" y="3562147"/>
            <a:ext cx="187624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rtl="0">
              <a:defRPr/>
            </a:pPr>
            <a:r>
              <a:rPr lang="fr-FR" sz="1600" b="1" dirty="0">
                <a:solidFill>
                  <a:srgbClr val="25243D"/>
                </a:solidFill>
                <a:latin typeface="Century Gothic" panose="020B0502020202020204" pitchFamily="34" charset="0"/>
              </a:rPr>
              <a:t>Ces petites algues, les zooxanthelles, vivent dans les tissus du polype de corail.</a:t>
            </a:r>
            <a:endParaRPr lang="en-GB" sz="1600" b="1" dirty="0">
              <a:solidFill>
                <a:srgbClr val="25243D"/>
              </a:solidFill>
              <a:latin typeface="Century Gothic" panose="020B0502020202020204" pitchFamily="34" charset="0"/>
            </a:endParaRPr>
          </a:p>
        </p:txBody>
      </p:sp>
    </p:spTree>
    <p:extLst>
      <p:ext uri="{BB962C8B-B14F-4D97-AF65-F5344CB8AC3E}">
        <p14:creationId xmlns:p14="http://schemas.microsoft.com/office/powerpoint/2010/main" val="233617639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1057BFF-BC0D-8741-9808-0E5C97AC357F}"/>
              </a:ext>
            </a:extLst>
          </p:cNvPr>
          <p:cNvSpPr txBox="1"/>
          <p:nvPr/>
        </p:nvSpPr>
        <p:spPr>
          <a:xfrm>
            <a:off x="4572000" y="1843951"/>
            <a:ext cx="4180589" cy="31700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2800" b="1" u="none" strike="noStrike" cap="none" spc="0" normalizeH="0" dirty="0">
                <a:ln>
                  <a:noFill/>
                </a:ln>
                <a:solidFill>
                  <a:schemeClr val="bg2"/>
                </a:solidFill>
                <a:effectLst/>
                <a:uFillTx/>
                <a:latin typeface="Century Gothic" panose="020B0502020202020204" pitchFamily="34" charset="0"/>
                <a:sym typeface="Calibri"/>
              </a:rPr>
              <a:t>Maintenant, complète </a:t>
            </a:r>
            <a:br>
              <a:rPr kumimoji="0" lang="en-GB" sz="2800" b="1" u="none" strike="noStrike" cap="none" spc="0" normalizeH="0" baseline="0" dirty="0">
                <a:ln>
                  <a:noFill/>
                </a:ln>
                <a:solidFill>
                  <a:schemeClr val="bg2"/>
                </a:solidFill>
                <a:effectLst/>
                <a:uFillTx/>
                <a:latin typeface="Century Gothic" panose="020B0502020202020204" pitchFamily="34" charset="0"/>
                <a:sym typeface="Calibri"/>
              </a:rPr>
            </a:br>
            <a:r>
              <a:rPr lang="fr-FR" sz="2800" b="1" u="none" strike="noStrike" cap="none" spc="0" normalizeH="0" dirty="0">
                <a:ln>
                  <a:noFill/>
                </a:ln>
                <a:solidFill>
                  <a:schemeClr val="bg2"/>
                </a:solidFill>
                <a:effectLst/>
                <a:uFillTx/>
                <a:latin typeface="Century Gothic" panose="020B0502020202020204" pitchFamily="34" charset="0"/>
                <a:sym typeface="Calibri"/>
              </a:rPr>
              <a:t>ton carnet de plongée :</a:t>
            </a:r>
          </a:p>
          <a:p>
            <a:pPr marL="0" marR="0" indent="0" algn="l" defTabSz="457200" rtl="0" fontAlgn="auto" latinLnBrk="0" hangingPunct="0">
              <a:lnSpc>
                <a:spcPct val="100000"/>
              </a:lnSpc>
              <a:spcBef>
                <a:spcPts val="0"/>
              </a:spcBef>
              <a:spcAft>
                <a:spcPts val="0"/>
              </a:spcAft>
              <a:buClrTx/>
              <a:buSzTx/>
              <a:buFontTx/>
              <a:buNone/>
              <a:tabLst/>
            </a:pPr>
            <a:endParaRPr lang="en-GB" sz="2400" b="1" dirty="0">
              <a:solidFill>
                <a:schemeClr val="bg2"/>
              </a:solidFill>
              <a:latin typeface="Century Gothic" panose="020B0502020202020204" pitchFamily="34" charset="0"/>
            </a:endParaRPr>
          </a:p>
          <a:p>
            <a:pPr marL="0" marR="0" indent="0" algn="l" defTabSz="457200" rtl="0" fontAlgn="auto" latinLnBrk="0" hangingPunct="0">
              <a:lnSpc>
                <a:spcPct val="100000"/>
              </a:lnSpc>
              <a:spcBef>
                <a:spcPts val="0"/>
              </a:spcBef>
              <a:spcAft>
                <a:spcPts val="0"/>
              </a:spcAft>
              <a:buClrTx/>
              <a:buSzTx/>
              <a:buFontTx/>
              <a:buNone/>
              <a:tabLst/>
            </a:pPr>
            <a:r>
              <a:rPr lang="fr-FR" sz="2000" b="1" u="none" strike="noStrike" cap="none" spc="0" normalizeH="0" dirty="0">
                <a:ln>
                  <a:noFill/>
                </a:ln>
                <a:solidFill>
                  <a:schemeClr val="bg2"/>
                </a:solidFill>
                <a:effectLst/>
                <a:uFillTx/>
                <a:latin typeface="Century Gothic" panose="020B0502020202020204" pitchFamily="34" charset="0"/>
                <a:sym typeface="Calibri"/>
              </a:rPr>
              <a:t>Décris ce que tu as vu et ce que tu as ressenti lors de ta première </a:t>
            </a:r>
            <a:r>
              <a:rPr lang="fr-FR" sz="2000" b="1" dirty="0">
                <a:solidFill>
                  <a:schemeClr val="bg2"/>
                </a:solidFill>
                <a:latin typeface="Century Gothic" panose="020B0502020202020204" pitchFamily="34" charset="0"/>
              </a:rPr>
              <a:t>plongée </a:t>
            </a:r>
            <a:r>
              <a:rPr lang="fr-FR" sz="2000" b="1" u="none" strike="noStrike" cap="none" spc="0" normalizeH="0" dirty="0">
                <a:ln>
                  <a:noFill/>
                </a:ln>
                <a:solidFill>
                  <a:schemeClr val="bg2"/>
                </a:solidFill>
                <a:effectLst/>
                <a:uFillTx/>
                <a:latin typeface="Century Gothic" panose="020B0502020202020204" pitchFamily="34" charset="0"/>
                <a:sym typeface="Calibri"/>
              </a:rPr>
              <a:t>virtuelle. </a:t>
            </a:r>
          </a:p>
          <a:p>
            <a:pPr marL="0" marR="0" indent="0" algn="l" defTabSz="457200" rtl="0" fontAlgn="auto" latinLnBrk="0" hangingPunct="0">
              <a:lnSpc>
                <a:spcPct val="100000"/>
              </a:lnSpc>
              <a:spcBef>
                <a:spcPts val="0"/>
              </a:spcBef>
              <a:spcAft>
                <a:spcPts val="0"/>
              </a:spcAft>
              <a:buClrTx/>
              <a:buSzTx/>
              <a:buFontTx/>
              <a:buNone/>
              <a:tabLst/>
            </a:pPr>
            <a:endParaRPr kumimoji="0" lang="en-GB" sz="2000" b="1" u="none" strike="noStrike" cap="none" spc="0" normalizeH="0" baseline="0" dirty="0">
              <a:ln>
                <a:noFill/>
              </a:ln>
              <a:solidFill>
                <a:schemeClr val="bg2"/>
              </a:solidFill>
              <a:effectLst/>
              <a:uFillTx/>
              <a:latin typeface="Century Gothic" panose="020B0502020202020204" pitchFamily="34" charset="0"/>
              <a:sym typeface="Calibri"/>
            </a:endParaRPr>
          </a:p>
          <a:p>
            <a:pPr marL="0" marR="0" indent="0" algn="l" defTabSz="457200" rtl="0" fontAlgn="auto" latinLnBrk="0" hangingPunct="0">
              <a:lnSpc>
                <a:spcPct val="100000"/>
              </a:lnSpc>
              <a:spcBef>
                <a:spcPts val="0"/>
              </a:spcBef>
              <a:spcAft>
                <a:spcPts val="0"/>
              </a:spcAft>
              <a:buClrTx/>
              <a:buSzTx/>
              <a:buFontTx/>
              <a:buNone/>
              <a:tabLst/>
            </a:pPr>
            <a:r>
              <a:rPr lang="fr-FR" sz="2000" b="1" u="none" strike="noStrike" cap="none" spc="0" normalizeH="0" dirty="0">
                <a:ln>
                  <a:noFill/>
                </a:ln>
                <a:solidFill>
                  <a:schemeClr val="bg2"/>
                </a:solidFill>
                <a:effectLst/>
                <a:uFillTx/>
                <a:latin typeface="Century Gothic" panose="020B0502020202020204" pitchFamily="34" charset="0"/>
                <a:sym typeface="Calibri"/>
              </a:rPr>
              <a:t>Quels mots </a:t>
            </a:r>
            <a:r>
              <a:rPr lang="fr-FR" sz="2000" b="1" dirty="0">
                <a:solidFill>
                  <a:schemeClr val="bg2"/>
                </a:solidFill>
                <a:latin typeface="Century Gothic" panose="020B0502020202020204" pitchFamily="34" charset="0"/>
              </a:rPr>
              <a:t>utiliserais-tu pour décrire l’habitat corallien ?</a:t>
            </a:r>
            <a:endParaRPr kumimoji="0" lang="en-GB" sz="2000" b="1" u="none" strike="noStrike" cap="none" spc="0" normalizeH="0" baseline="0" dirty="0">
              <a:ln>
                <a:noFill/>
              </a:ln>
              <a:solidFill>
                <a:schemeClr val="bg2"/>
              </a:solidFill>
              <a:effectLst/>
              <a:uFillTx/>
              <a:latin typeface="Century Gothic" panose="020B0502020202020204" pitchFamily="34" charset="0"/>
              <a:sym typeface="Calibri"/>
            </a:endParaRPr>
          </a:p>
        </p:txBody>
      </p:sp>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992" y="1340630"/>
            <a:ext cx="3545155" cy="5069241"/>
          </a:xfrm>
          <a:prstGeom prst="rect">
            <a:avLst/>
          </a:prstGeom>
          <a:solidFill>
            <a:srgbClr val="FFFFFF">
              <a:shade val="85000"/>
            </a:srgbClr>
          </a:solidFill>
          <a:ln w="9525">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8"/>
          <p:cNvSpPr/>
          <p:nvPr/>
        </p:nvSpPr>
        <p:spPr>
          <a:xfrm>
            <a:off x="1377950" y="1527172"/>
            <a:ext cx="171450" cy="123825"/>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88533989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D30D503-855A-CB4C-8F8D-DBB81B2A9BE1}"/>
              </a:ext>
            </a:extLst>
          </p:cNvPr>
          <p:cNvSpPr txBox="1"/>
          <p:nvPr/>
        </p:nvSpPr>
        <p:spPr>
          <a:xfrm>
            <a:off x="2243095" y="5613071"/>
            <a:ext cx="5337044"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tab pos="2693988" algn="l"/>
              </a:tabLst>
            </a:pPr>
            <a:r>
              <a:rPr lang="fr-FR" sz="1400" b="1" u="none" strike="noStrike" cap="none" spc="0" normalizeH="0" dirty="0">
                <a:ln>
                  <a:noFill/>
                </a:ln>
                <a:solidFill>
                  <a:schemeClr val="bg2"/>
                </a:solidFill>
                <a:effectLst/>
                <a:uFillTx/>
                <a:latin typeface="Century Gothic" panose="020B0502020202020204" pitchFamily="34" charset="0"/>
                <a:sym typeface="Calibri"/>
              </a:rPr>
              <a:t>Toutes les autres </a:t>
            </a:r>
            <a:r>
              <a:rPr lang="fr-FR" sz="1400" b="1" dirty="0">
                <a:solidFill>
                  <a:schemeClr val="bg2"/>
                </a:solidFill>
                <a:latin typeface="Century Gothic" panose="020B0502020202020204" pitchFamily="34" charset="0"/>
              </a:rPr>
              <a:t>             </a:t>
            </a:r>
            <a:r>
              <a:rPr lang="fr-FR" sz="1400" b="1" u="none" strike="noStrike" cap="none" spc="0" normalizeH="0" dirty="0">
                <a:ln>
                  <a:noFill/>
                </a:ln>
                <a:solidFill>
                  <a:schemeClr val="bg2"/>
                </a:solidFill>
                <a:effectLst/>
                <a:uFillTx/>
                <a:latin typeface="Century Gothic" panose="020B0502020202020204" pitchFamily="34" charset="0"/>
                <a:sym typeface="Calibri"/>
              </a:rPr>
              <a:t>XL </a:t>
            </a:r>
            <a:r>
              <a:rPr lang="fr-FR" sz="1400" b="1" u="none" strike="noStrike" cap="none" spc="0" normalizeH="0" dirty="0" err="1">
                <a:ln>
                  <a:noFill/>
                </a:ln>
                <a:solidFill>
                  <a:schemeClr val="bg2"/>
                </a:solidFill>
                <a:effectLst/>
                <a:uFillTx/>
                <a:latin typeface="Century Gothic" panose="020B0502020202020204" pitchFamily="34" charset="0"/>
                <a:sym typeface="Calibri"/>
              </a:rPr>
              <a:t>Catlin</a:t>
            </a:r>
            <a:r>
              <a:rPr lang="fr-FR" sz="1400" b="1" u="none" strike="noStrike" cap="none" spc="0" normalizeH="0" dirty="0">
                <a:ln>
                  <a:noFill/>
                </a:ln>
                <a:solidFill>
                  <a:schemeClr val="bg2"/>
                </a:solidFill>
                <a:effectLst/>
                <a:uFillTx/>
                <a:latin typeface="Century Gothic" panose="020B0502020202020204" pitchFamily="34" charset="0"/>
                <a:sym typeface="Calibri"/>
              </a:rPr>
              <a:t> </a:t>
            </a:r>
            <a:r>
              <a:rPr lang="fr-FR" sz="1400" b="1" u="none" strike="noStrike" cap="none" spc="0" normalizeH="0" dirty="0" err="1">
                <a:ln>
                  <a:noFill/>
                </a:ln>
                <a:solidFill>
                  <a:schemeClr val="bg2"/>
                </a:solidFill>
                <a:effectLst/>
                <a:uFillTx/>
                <a:latin typeface="Century Gothic" panose="020B0502020202020204" pitchFamily="34" charset="0"/>
                <a:sym typeface="Calibri"/>
              </a:rPr>
              <a:t>Seaview</a:t>
            </a:r>
            <a:r>
              <a:rPr lang="fr-FR" sz="1400" b="1" u="none" strike="noStrike" cap="none" spc="0" normalizeH="0" dirty="0">
                <a:ln>
                  <a:noFill/>
                </a:ln>
                <a:solidFill>
                  <a:schemeClr val="bg2"/>
                </a:solidFill>
                <a:effectLst/>
                <a:uFillTx/>
                <a:latin typeface="Century Gothic" panose="020B0502020202020204" pitchFamily="34" charset="0"/>
                <a:sym typeface="Calibri"/>
              </a:rPr>
              <a:t> Survey</a:t>
            </a:r>
          </a:p>
          <a:p>
            <a:pPr defTabSz="457200">
              <a:tabLst>
                <a:tab pos="2693988" algn="l"/>
              </a:tabLst>
            </a:pPr>
            <a:r>
              <a:rPr lang="fr-FR" sz="1400" b="1" dirty="0">
                <a:solidFill>
                  <a:schemeClr val="bg2"/>
                </a:solidFill>
                <a:latin typeface="Century Gothic" panose="020B0502020202020204" pitchFamily="34" charset="0"/>
              </a:rPr>
              <a:t>Images et photos</a:t>
            </a:r>
            <a:endParaRPr lang="fr-FR" sz="1400" b="1" u="none" strike="noStrike" cap="none" spc="0" normalizeH="0" dirty="0">
              <a:ln>
                <a:noFill/>
              </a:ln>
              <a:solidFill>
                <a:schemeClr val="bg2"/>
              </a:solidFill>
              <a:effectLst/>
              <a:uFillTx/>
              <a:latin typeface="Century Gothic" panose="020B0502020202020204" pitchFamily="34" charset="0"/>
              <a:sym typeface="Calibri"/>
            </a:endParaRPr>
          </a:p>
        </p:txBody>
      </p:sp>
      <p:sp>
        <p:nvSpPr>
          <p:cNvPr id="8" name="Title 8">
            <a:extLst>
              <a:ext uri="{FF2B5EF4-FFF2-40B4-BE49-F238E27FC236}">
                <a16:creationId xmlns:a16="http://schemas.microsoft.com/office/drawing/2014/main" id="{51F63E4D-6BBF-3E43-84DD-D801409E7041}"/>
              </a:ext>
            </a:extLst>
          </p:cNvPr>
          <p:cNvSpPr>
            <a:spLocks noGrp="1"/>
          </p:cNvSpPr>
          <p:nvPr>
            <p:ph type="title"/>
          </p:nvPr>
        </p:nvSpPr>
        <p:spPr/>
        <p:txBody>
          <a:bodyPr rtlCol="0"/>
          <a:lstStyle/>
          <a:p>
            <a:pPr rtl="0"/>
            <a:r>
              <a:rPr lang="fr-FR"/>
              <a:t>Leçon 3 : Incroyables polypes</a:t>
            </a:r>
          </a:p>
        </p:txBody>
      </p:sp>
      <p:sp>
        <p:nvSpPr>
          <p:cNvPr id="12" name="TextBox 11">
            <a:extLst>
              <a:ext uri="{FF2B5EF4-FFF2-40B4-BE49-F238E27FC236}">
                <a16:creationId xmlns:a16="http://schemas.microsoft.com/office/drawing/2014/main" id="{B2966746-CE75-F546-B463-0A253B87B3A6}"/>
              </a:ext>
            </a:extLst>
          </p:cNvPr>
          <p:cNvSpPr txBox="1"/>
          <p:nvPr/>
        </p:nvSpPr>
        <p:spPr>
          <a:xfrm>
            <a:off x="449263" y="2222500"/>
            <a:ext cx="1332036" cy="33701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rtl="0">
              <a:lnSpc>
                <a:spcPct val="150000"/>
              </a:lnSpc>
            </a:pPr>
            <a:r>
              <a:rPr lang="fr-FR" sz="1600" u="sng" dirty="0">
                <a:solidFill>
                  <a:schemeClr val="bg2"/>
                </a:solidFill>
                <a:latin typeface="Century Gothic Bold"/>
              </a:rPr>
              <a:t>Diapositive</a:t>
            </a:r>
          </a:p>
          <a:p>
            <a:pPr defTabSz="457200" rtl="0">
              <a:lnSpc>
                <a:spcPct val="150000"/>
              </a:lnSpc>
            </a:pPr>
            <a:r>
              <a:rPr lang="fr-FR" sz="1400" dirty="0">
                <a:solidFill>
                  <a:schemeClr val="bg2"/>
                </a:solidFill>
                <a:latin typeface="Century Gothic Bold"/>
              </a:rPr>
              <a:t>2, 3</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2, 3</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2, 3, 5-15</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4</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5-11</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5-11</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5-11</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13-15</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15</a:t>
            </a:r>
          </a:p>
        </p:txBody>
      </p:sp>
      <p:sp>
        <p:nvSpPr>
          <p:cNvPr id="13" name="TextBox 12">
            <a:extLst>
              <a:ext uri="{FF2B5EF4-FFF2-40B4-BE49-F238E27FC236}">
                <a16:creationId xmlns:a16="http://schemas.microsoft.com/office/drawing/2014/main" id="{CE6094ED-74A3-104C-A963-BAC3E352025B}"/>
              </a:ext>
            </a:extLst>
          </p:cNvPr>
          <p:cNvSpPr txBox="1"/>
          <p:nvPr/>
        </p:nvSpPr>
        <p:spPr>
          <a:xfrm>
            <a:off x="2243095" y="2217446"/>
            <a:ext cx="2923167" cy="33701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50000"/>
              </a:lnSpc>
              <a:spcBef>
                <a:spcPts val="0"/>
              </a:spcBef>
              <a:spcAft>
                <a:spcPts val="0"/>
              </a:spcAft>
              <a:buClrTx/>
              <a:buSzTx/>
              <a:buFontTx/>
              <a:buNone/>
              <a:tabLst/>
            </a:pPr>
            <a:r>
              <a:rPr lang="fr-FR" sz="1600" u="sng" dirty="0">
                <a:solidFill>
                  <a:schemeClr val="bg2"/>
                </a:solidFill>
                <a:latin typeface="Century Gothic Bold"/>
              </a:rPr>
              <a:t>Image</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Mosaïque de récifs</a:t>
            </a:r>
          </a:p>
          <a:p>
            <a:pPr defTabSz="457200" rtl="0">
              <a:lnSpc>
                <a:spcPct val="150000"/>
              </a:lnSpc>
            </a:pPr>
            <a:r>
              <a:rPr lang="fr-FR" sz="1400" dirty="0">
                <a:solidFill>
                  <a:schemeClr val="bg2"/>
                </a:solidFill>
                <a:latin typeface="Century Gothic Bold"/>
              </a:rPr>
              <a:t>Récif corallien</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Polype de corail</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Polype comestible</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Planula</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Petit polype</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Polypes de coraux</a:t>
            </a:r>
          </a:p>
          <a:p>
            <a:pPr marL="0" marR="0" indent="0" algn="l" defTabSz="457200" rtl="0" fontAlgn="auto" latinLnBrk="0" hangingPunct="0">
              <a:lnSpc>
                <a:spcPct val="150000"/>
              </a:lnSpc>
              <a:spcBef>
                <a:spcPts val="0"/>
              </a:spcBef>
              <a:spcAft>
                <a:spcPts val="0"/>
              </a:spcAft>
              <a:buClrTx/>
              <a:buSzTx/>
              <a:buFontTx/>
              <a:buNone/>
              <a:tabLst/>
            </a:pPr>
            <a:r>
              <a:rPr lang="fr-FR" sz="1400" dirty="0">
                <a:solidFill>
                  <a:schemeClr val="bg2"/>
                </a:solidFill>
                <a:latin typeface="Century Gothic Bold"/>
              </a:rPr>
              <a:t>Zooxanthelle</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dirty="0">
                <a:ln>
                  <a:noFill/>
                </a:ln>
                <a:solidFill>
                  <a:schemeClr val="bg2"/>
                </a:solidFill>
                <a:effectLst/>
                <a:uFillTx/>
                <a:latin typeface="Century Gothic Bold"/>
                <a:sym typeface="Calibri"/>
              </a:rPr>
              <a:t>Copépode</a:t>
            </a:r>
          </a:p>
        </p:txBody>
      </p:sp>
      <p:sp>
        <p:nvSpPr>
          <p:cNvPr id="14" name="TextBox 13">
            <a:extLst>
              <a:ext uri="{FF2B5EF4-FFF2-40B4-BE49-F238E27FC236}">
                <a16:creationId xmlns:a16="http://schemas.microsoft.com/office/drawing/2014/main" id="{4EBD5BEE-7DB2-DD46-A836-8268E0BE3042}"/>
              </a:ext>
            </a:extLst>
          </p:cNvPr>
          <p:cNvSpPr txBox="1"/>
          <p:nvPr/>
        </p:nvSpPr>
        <p:spPr>
          <a:xfrm>
            <a:off x="4324440" y="2222500"/>
            <a:ext cx="3947139" cy="33701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50000"/>
              </a:lnSpc>
              <a:spcBef>
                <a:spcPts val="0"/>
              </a:spcBef>
              <a:spcAft>
                <a:spcPts val="0"/>
              </a:spcAft>
              <a:buClrTx/>
              <a:buSzTx/>
              <a:buFontTx/>
              <a:buNone/>
              <a:tabLst/>
            </a:pPr>
            <a:r>
              <a:rPr lang="fr-FR" sz="1600" u="sng">
                <a:solidFill>
                  <a:schemeClr val="bg2"/>
                </a:solidFill>
                <a:latin typeface="Century Gothic Bold"/>
              </a:rPr>
              <a:t>Crédit</a:t>
            </a:r>
          </a:p>
          <a:p>
            <a:pPr marL="0" marR="0" indent="0" algn="l" defTabSz="457200" rtl="0" fontAlgn="auto" latinLnBrk="0" hangingPunct="0">
              <a:lnSpc>
                <a:spcPct val="150000"/>
              </a:lnSpc>
              <a:spcBef>
                <a:spcPts val="0"/>
              </a:spcBef>
              <a:spcAft>
                <a:spcPts val="0"/>
              </a:spcAft>
              <a:buClrTx/>
              <a:buSzTx/>
              <a:buFontTx/>
              <a:buNone/>
              <a:tabLst/>
            </a:pPr>
            <a:r>
              <a:rPr lang="fr-FR" sz="1400">
                <a:solidFill>
                  <a:schemeClr val="bg2"/>
                </a:solidFill>
                <a:latin typeface="Century Gothic Bold"/>
              </a:rPr>
              <a:t>NASA</a:t>
            </a:r>
          </a:p>
          <a:p>
            <a:pPr defTabSz="457200" rtl="0">
              <a:lnSpc>
                <a:spcPct val="150000"/>
              </a:lnSpc>
            </a:pPr>
            <a:r>
              <a:rPr lang="fr-FR" sz="1400">
                <a:solidFill>
                  <a:schemeClr val="bg2"/>
                </a:solidFill>
                <a:latin typeface="Century Gothic Bold"/>
              </a:rPr>
              <a:t>NASA</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a:ln>
                  <a:noFill/>
                </a:ln>
                <a:solidFill>
                  <a:schemeClr val="bg2"/>
                </a:solidFill>
                <a:effectLst/>
                <a:uFillTx/>
                <a:latin typeface="Century Gothic Bold"/>
                <a:sym typeface="Calibri"/>
              </a:rPr>
              <a:t>OIST</a:t>
            </a:r>
          </a:p>
          <a:p>
            <a:pPr marL="0" marR="0" indent="0" algn="l" defTabSz="457200" rtl="0" fontAlgn="auto" latinLnBrk="0" hangingPunct="0">
              <a:lnSpc>
                <a:spcPct val="150000"/>
              </a:lnSpc>
              <a:spcBef>
                <a:spcPts val="0"/>
              </a:spcBef>
              <a:spcAft>
                <a:spcPts val="0"/>
              </a:spcAft>
              <a:buClrTx/>
              <a:buSzTx/>
              <a:buFontTx/>
              <a:buNone/>
              <a:tabLst/>
            </a:pPr>
            <a:r>
              <a:rPr lang="fr-FR" sz="1400">
                <a:solidFill>
                  <a:schemeClr val="bg2"/>
                </a:solidFill>
                <a:latin typeface="Century Gothic Bold"/>
              </a:rPr>
              <a:t>Encounter Edu</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a:ln>
                  <a:noFill/>
                </a:ln>
                <a:solidFill>
                  <a:schemeClr val="bg2"/>
                </a:solidFill>
                <a:effectLst/>
                <a:uFillTx/>
                <a:latin typeface="Century Gothic Bold"/>
                <a:sym typeface="Calibri"/>
              </a:rPr>
              <a:t>OIST</a:t>
            </a:r>
          </a:p>
          <a:p>
            <a:pPr marL="0" marR="0" indent="0" algn="l" defTabSz="457200" rtl="0" fontAlgn="auto" latinLnBrk="0" hangingPunct="0">
              <a:lnSpc>
                <a:spcPct val="150000"/>
              </a:lnSpc>
              <a:spcBef>
                <a:spcPts val="0"/>
              </a:spcBef>
              <a:spcAft>
                <a:spcPts val="0"/>
              </a:spcAft>
              <a:buClrTx/>
              <a:buSzTx/>
              <a:buFontTx/>
              <a:buNone/>
              <a:tabLst/>
            </a:pPr>
            <a:r>
              <a:rPr lang="fr-FR" sz="1400">
                <a:solidFill>
                  <a:schemeClr val="bg2"/>
                </a:solidFill>
                <a:latin typeface="Century Gothic Bold"/>
              </a:rPr>
              <a:t>OIST</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a:ln>
                  <a:noFill/>
                </a:ln>
                <a:solidFill>
                  <a:schemeClr val="bg2"/>
                </a:solidFill>
                <a:effectLst/>
                <a:uFillTx/>
                <a:latin typeface="Century Gothic Bold"/>
                <a:sym typeface="Calibri"/>
              </a:rPr>
              <a:t>NOAA</a:t>
            </a:r>
          </a:p>
          <a:p>
            <a:pPr marL="0" marR="0" indent="0" algn="l" defTabSz="457200" rtl="0" fontAlgn="auto" latinLnBrk="0" hangingPunct="0">
              <a:lnSpc>
                <a:spcPct val="150000"/>
              </a:lnSpc>
              <a:spcBef>
                <a:spcPts val="0"/>
              </a:spcBef>
              <a:spcAft>
                <a:spcPts val="0"/>
              </a:spcAft>
              <a:buClrTx/>
              <a:buSzTx/>
              <a:buFontTx/>
              <a:buNone/>
              <a:tabLst/>
            </a:pPr>
            <a:r>
              <a:rPr lang="fr-FR" sz="1400">
                <a:solidFill>
                  <a:schemeClr val="bg2"/>
                </a:solidFill>
                <a:latin typeface="Century Gothic Bold"/>
              </a:rPr>
              <a:t>Emma Kennedy/Université d’Exeter</a:t>
            </a:r>
          </a:p>
          <a:p>
            <a:pPr marL="0" marR="0" indent="0" algn="l" defTabSz="457200" rtl="0" fontAlgn="auto" latinLnBrk="0" hangingPunct="0">
              <a:lnSpc>
                <a:spcPct val="150000"/>
              </a:lnSpc>
              <a:spcBef>
                <a:spcPts val="0"/>
              </a:spcBef>
              <a:spcAft>
                <a:spcPts val="0"/>
              </a:spcAft>
              <a:buClrTx/>
              <a:buSzTx/>
              <a:buFontTx/>
              <a:buNone/>
              <a:tabLst/>
            </a:pPr>
            <a:r>
              <a:rPr lang="fr-FR" sz="1400" u="none" strike="noStrike" cap="none" spc="0" normalizeH="0">
                <a:ln>
                  <a:noFill/>
                </a:ln>
                <a:solidFill>
                  <a:schemeClr val="bg2"/>
                </a:solidFill>
                <a:effectLst/>
                <a:uFillTx/>
                <a:latin typeface="Century Gothic Bold"/>
                <a:sym typeface="Calibri"/>
              </a:rPr>
              <a:t>NOAA</a:t>
            </a:r>
          </a:p>
        </p:txBody>
      </p:sp>
    </p:spTree>
    <p:extLst>
      <p:ext uri="{BB962C8B-B14F-4D97-AF65-F5344CB8AC3E}">
        <p14:creationId xmlns:p14="http://schemas.microsoft.com/office/powerpoint/2010/main" val="414702756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2ED9E68-44AF-814E-8A0D-2FA6671D6148}"/>
              </a:ext>
            </a:extLst>
          </p:cNvPr>
          <p:cNvSpPr>
            <a:spLocks noGrp="1"/>
          </p:cNvSpPr>
          <p:nvPr>
            <p:ph type="title"/>
          </p:nvPr>
        </p:nvSpPr>
        <p:spPr/>
        <p:txBody>
          <a:bodyPr rtlCol="0"/>
          <a:lstStyle/>
          <a:p>
            <a:pPr rtl="0"/>
            <a:r>
              <a:rPr lang="fr-FR"/>
              <a:t>Leçon 3 : Incroyables polypes</a:t>
            </a:r>
          </a:p>
        </p:txBody>
      </p:sp>
      <p:sp>
        <p:nvSpPr>
          <p:cNvPr id="12" name="Text Placeholder 11">
            <a:extLst>
              <a:ext uri="{FF2B5EF4-FFF2-40B4-BE49-F238E27FC236}">
                <a16:creationId xmlns:a16="http://schemas.microsoft.com/office/drawing/2014/main" id="{314875AA-FDBE-4745-9E8D-FD7677744815}"/>
              </a:ext>
            </a:extLst>
          </p:cNvPr>
          <p:cNvSpPr>
            <a:spLocks noGrp="1"/>
          </p:cNvSpPr>
          <p:nvPr>
            <p:ph type="body" sz="quarter" idx="12"/>
          </p:nvPr>
        </p:nvSpPr>
        <p:spPr>
          <a:xfrm>
            <a:off x="628977" y="2820462"/>
            <a:ext cx="2719304" cy="1053385"/>
          </a:xfrm>
        </p:spPr>
        <p:txBody>
          <a:bodyPr rtlCol="0"/>
          <a:lstStyle/>
          <a:p>
            <a:pPr defTabSz="457200" rtl="0"/>
            <a:r>
              <a:rPr lang="fr-FR" sz="1600" dirty="0">
                <a:solidFill>
                  <a:schemeClr val="bg2"/>
                </a:solidFill>
              </a:rPr>
              <a:t>Comprendre que les récifs coralliens, visibles depuis l’espace, sont composés de minuscules animaux</a:t>
            </a:r>
          </a:p>
        </p:txBody>
      </p:sp>
      <p:sp>
        <p:nvSpPr>
          <p:cNvPr id="13" name="Text Placeholder 12">
            <a:extLst>
              <a:ext uri="{FF2B5EF4-FFF2-40B4-BE49-F238E27FC236}">
                <a16:creationId xmlns:a16="http://schemas.microsoft.com/office/drawing/2014/main" id="{1474CFCC-828E-194E-A4B6-B5824D515CCF}"/>
              </a:ext>
            </a:extLst>
          </p:cNvPr>
          <p:cNvSpPr>
            <a:spLocks noGrp="1"/>
          </p:cNvSpPr>
          <p:nvPr>
            <p:ph type="body" sz="quarter" idx="13"/>
          </p:nvPr>
        </p:nvSpPr>
        <p:spPr/>
        <p:txBody>
          <a:bodyPr rtlCol="0"/>
          <a:lstStyle/>
          <a:p>
            <a:pPr defTabSz="457200" rtl="0"/>
            <a:r>
              <a:rPr lang="fr-FR" sz="1600" dirty="0">
                <a:solidFill>
                  <a:schemeClr val="bg2"/>
                </a:solidFill>
              </a:rPr>
              <a:t>Décrire l’anatomie d’un polype de corail</a:t>
            </a:r>
          </a:p>
        </p:txBody>
      </p:sp>
      <p:sp>
        <p:nvSpPr>
          <p:cNvPr id="14" name="Text Placeholder 13">
            <a:extLst>
              <a:ext uri="{FF2B5EF4-FFF2-40B4-BE49-F238E27FC236}">
                <a16:creationId xmlns:a16="http://schemas.microsoft.com/office/drawing/2014/main" id="{96B543EF-39EE-C947-8F19-DFC642F8A25E}"/>
              </a:ext>
            </a:extLst>
          </p:cNvPr>
          <p:cNvSpPr>
            <a:spLocks noGrp="1"/>
          </p:cNvSpPr>
          <p:nvPr>
            <p:ph type="body" sz="quarter" idx="14"/>
          </p:nvPr>
        </p:nvSpPr>
        <p:spPr>
          <a:xfrm>
            <a:off x="851854" y="4807150"/>
            <a:ext cx="2875118" cy="1053385"/>
          </a:xfrm>
        </p:spPr>
        <p:txBody>
          <a:bodyPr rtlCol="0"/>
          <a:lstStyle/>
          <a:p>
            <a:pPr defTabSz="457200" rtl="0"/>
            <a:r>
              <a:rPr lang="fr-FR" sz="1600" dirty="0">
                <a:solidFill>
                  <a:schemeClr val="bg2"/>
                </a:solidFill>
              </a:rPr>
              <a:t>Comprendre les        différentes méthodes qu’utilisent les polypes      de coraux pour puiser     leur énergie</a:t>
            </a:r>
          </a:p>
        </p:txBody>
      </p:sp>
      <p:sp>
        <p:nvSpPr>
          <p:cNvPr id="17" name="Text Placeholder 16">
            <a:extLst>
              <a:ext uri="{FF2B5EF4-FFF2-40B4-BE49-F238E27FC236}">
                <a16:creationId xmlns:a16="http://schemas.microsoft.com/office/drawing/2014/main" id="{47EA040D-E788-1D40-B7C8-468E26250192}"/>
              </a:ext>
            </a:extLst>
          </p:cNvPr>
          <p:cNvSpPr>
            <a:spLocks noGrp="1"/>
          </p:cNvSpPr>
          <p:nvPr>
            <p:ph type="body" sz="quarter" idx="17"/>
          </p:nvPr>
        </p:nvSpPr>
        <p:spPr/>
        <p:txBody>
          <a:bodyPr rtlCol="0"/>
          <a:lstStyle/>
          <a:p>
            <a:pPr defTabSz="457200" rtl="0"/>
            <a:r>
              <a:rPr lang="fr-FR" sz="1600" dirty="0">
                <a:solidFill>
                  <a:schemeClr val="bg2"/>
                </a:solidFill>
              </a:rPr>
              <a:t>Expliquer et comparer le cycle de vie des coraux</a:t>
            </a:r>
          </a:p>
        </p:txBody>
      </p:sp>
      <p:sp>
        <p:nvSpPr>
          <p:cNvPr id="21" name="Text Placeholder 20">
            <a:extLst>
              <a:ext uri="{FF2B5EF4-FFF2-40B4-BE49-F238E27FC236}">
                <a16:creationId xmlns:a16="http://schemas.microsoft.com/office/drawing/2014/main" id="{9CD4DDFB-9CD1-9C4F-A3F0-ACB8028653A4}"/>
              </a:ext>
            </a:extLst>
          </p:cNvPr>
          <p:cNvSpPr>
            <a:spLocks noGrp="1"/>
          </p:cNvSpPr>
          <p:nvPr>
            <p:ph type="body" sz="quarter" idx="10"/>
          </p:nvPr>
        </p:nvSpPr>
        <p:spPr>
          <a:xfrm>
            <a:off x="349946" y="1026912"/>
            <a:ext cx="3493921" cy="480155"/>
          </a:xfrm>
        </p:spPr>
        <p:txBody>
          <a:bodyPr rtlCol="0"/>
          <a:lstStyle/>
          <a:p>
            <a:pPr rtl="0"/>
            <a:r>
              <a:rPr lang="fr-FR" sz="3400" dirty="0"/>
              <a:t>Objectifs d’apprentissage</a:t>
            </a:r>
          </a:p>
        </p:txBody>
      </p:sp>
      <p:sp>
        <p:nvSpPr>
          <p:cNvPr id="8" name="Text Placeholder 12">
            <a:extLst>
              <a:ext uri="{FF2B5EF4-FFF2-40B4-BE49-F238E27FC236}">
                <a16:creationId xmlns:a16="http://schemas.microsoft.com/office/drawing/2014/main" id="{B752443C-0D3C-FA48-9D05-09CCE86EFEE7}"/>
              </a:ext>
            </a:extLst>
          </p:cNvPr>
          <p:cNvSpPr txBox="1">
            <a:spLocks/>
          </p:cNvSpPr>
          <p:nvPr/>
        </p:nvSpPr>
        <p:spPr>
          <a:xfrm>
            <a:off x="3467919" y="4844820"/>
            <a:ext cx="2617571" cy="1053385"/>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lstStyle>
            <a:lvl1pPr marL="0" marR="0" indent="0" algn="l" defTabSz="914400" rtl="0" latinLnBrk="0">
              <a:lnSpc>
                <a:spcPct val="90000"/>
              </a:lnSpc>
              <a:spcBef>
                <a:spcPts val="1000"/>
              </a:spcBef>
              <a:spcAft>
                <a:spcPts val="0"/>
              </a:spcAft>
              <a:buClrTx/>
              <a:buSzPct val="100000"/>
              <a:buFont typeface="Arial"/>
              <a:buNone/>
              <a:tabLst/>
              <a:defRPr sz="17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17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17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17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17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defTabSz="457200" rtl="0" hangingPunct="1"/>
            <a:r>
              <a:rPr lang="fr-FR" sz="1600" dirty="0">
                <a:solidFill>
                  <a:schemeClr val="bg2"/>
                </a:solidFill>
              </a:rPr>
              <a:t>Faire le point sur la leçon et réfléchir au rôle du polype de corail dans la création du récif</a:t>
            </a:r>
          </a:p>
        </p:txBody>
      </p:sp>
    </p:spTree>
    <p:extLst>
      <p:ext uri="{BB962C8B-B14F-4D97-AF65-F5344CB8AC3E}">
        <p14:creationId xmlns:p14="http://schemas.microsoft.com/office/powerpoint/2010/main" val="287451791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7307-D64A-3B40-AAAB-2FEA5F006275}"/>
              </a:ext>
            </a:extLst>
          </p:cNvPr>
          <p:cNvSpPr>
            <a:spLocks noGrp="1"/>
          </p:cNvSpPr>
          <p:nvPr>
            <p:ph type="title"/>
          </p:nvPr>
        </p:nvSpPr>
        <p:spPr/>
        <p:txBody>
          <a:bodyPr rtlCol="0"/>
          <a:lstStyle/>
          <a:p>
            <a:pPr rtl="0"/>
            <a:r>
              <a:rPr lang="fr-FR"/>
              <a:t>Leçon 3 : Incroyables polypes</a:t>
            </a:r>
          </a:p>
        </p:txBody>
      </p:sp>
      <p:pic>
        <p:nvPicPr>
          <p:cNvPr id="3" name="Picture 2">
            <a:extLst>
              <a:ext uri="{FF2B5EF4-FFF2-40B4-BE49-F238E27FC236}">
                <a16:creationId xmlns:a16="http://schemas.microsoft.com/office/drawing/2014/main" id="{2FDAF38B-7BCF-2148-9ADE-83B9BA542F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022" y="2073755"/>
            <a:ext cx="1625600" cy="1625600"/>
          </a:xfrm>
          <a:prstGeom prst="rect">
            <a:avLst/>
          </a:prstGeom>
        </p:spPr>
      </p:pic>
      <p:pic>
        <p:nvPicPr>
          <p:cNvPr id="4" name="Picture 3">
            <a:extLst>
              <a:ext uri="{FF2B5EF4-FFF2-40B4-BE49-F238E27FC236}">
                <a16:creationId xmlns:a16="http://schemas.microsoft.com/office/drawing/2014/main" id="{CB95ED7C-22AF-AD4D-836A-FB2B04CD43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0654" y="2046611"/>
            <a:ext cx="1612900" cy="1612900"/>
          </a:xfrm>
          <a:prstGeom prst="rect">
            <a:avLst/>
          </a:prstGeom>
        </p:spPr>
      </p:pic>
      <p:pic>
        <p:nvPicPr>
          <p:cNvPr id="5" name="Picture 4">
            <a:extLst>
              <a:ext uri="{FF2B5EF4-FFF2-40B4-BE49-F238E27FC236}">
                <a16:creationId xmlns:a16="http://schemas.microsoft.com/office/drawing/2014/main" id="{1FC3288C-2A90-F04F-AEFA-895A16B53D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9082" y="2035652"/>
            <a:ext cx="1625600" cy="1612900"/>
          </a:xfrm>
          <a:prstGeom prst="rect">
            <a:avLst/>
          </a:prstGeom>
        </p:spPr>
      </p:pic>
      <p:pic>
        <p:nvPicPr>
          <p:cNvPr id="6" name="Picture 5">
            <a:extLst>
              <a:ext uri="{FF2B5EF4-FFF2-40B4-BE49-F238E27FC236}">
                <a16:creationId xmlns:a16="http://schemas.microsoft.com/office/drawing/2014/main" id="{7D1B3E59-9F1B-EF43-AD2E-084064A66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0605" y="4231827"/>
            <a:ext cx="1625600" cy="1625600"/>
          </a:xfrm>
          <a:prstGeom prst="rect">
            <a:avLst/>
          </a:prstGeom>
        </p:spPr>
      </p:pic>
      <p:pic>
        <p:nvPicPr>
          <p:cNvPr id="7" name="Picture 6">
            <a:extLst>
              <a:ext uri="{FF2B5EF4-FFF2-40B4-BE49-F238E27FC236}">
                <a16:creationId xmlns:a16="http://schemas.microsoft.com/office/drawing/2014/main" id="{81F56680-8BB7-C243-ACA5-8E538F4E00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50602" y="4231827"/>
            <a:ext cx="1612900" cy="1625600"/>
          </a:xfrm>
          <a:prstGeom prst="rect">
            <a:avLst/>
          </a:prstGeom>
        </p:spPr>
      </p:pic>
      <p:pic>
        <p:nvPicPr>
          <p:cNvPr id="8" name="Picture 7">
            <a:extLst>
              <a:ext uri="{FF2B5EF4-FFF2-40B4-BE49-F238E27FC236}">
                <a16:creationId xmlns:a16="http://schemas.microsoft.com/office/drawing/2014/main" id="{93821C64-E970-3A49-A051-94E8F3DA86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8827" y="4238177"/>
            <a:ext cx="1625600" cy="1612900"/>
          </a:xfrm>
          <a:prstGeom prst="rect">
            <a:avLst/>
          </a:prstGeom>
        </p:spPr>
      </p:pic>
      <p:sp>
        <p:nvSpPr>
          <p:cNvPr id="9" name="Title 1">
            <a:extLst>
              <a:ext uri="{FF2B5EF4-FFF2-40B4-BE49-F238E27FC236}">
                <a16:creationId xmlns:a16="http://schemas.microsoft.com/office/drawing/2014/main" id="{8754D34C-22AC-1A42-A12F-C24B1BC86C18}"/>
              </a:ext>
            </a:extLst>
          </p:cNvPr>
          <p:cNvSpPr txBox="1">
            <a:spLocks/>
          </p:cNvSpPr>
          <p:nvPr/>
        </p:nvSpPr>
        <p:spPr>
          <a:xfrm>
            <a:off x="413402" y="1108862"/>
            <a:ext cx="8694738" cy="102393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fr-FR" sz="3200">
                <a:solidFill>
                  <a:schemeClr val="tx1"/>
                </a:solidFill>
              </a:rPr>
              <a:t>Dans quel ordre se classent ces images ?</a:t>
            </a:r>
          </a:p>
        </p:txBody>
      </p:sp>
      <p:sp>
        <p:nvSpPr>
          <p:cNvPr id="10" name="TextBox 9">
            <a:extLst>
              <a:ext uri="{FF2B5EF4-FFF2-40B4-BE49-F238E27FC236}">
                <a16:creationId xmlns:a16="http://schemas.microsoft.com/office/drawing/2014/main" id="{B4B50C9B-72CF-CD45-836A-2874F2C792F5}"/>
              </a:ext>
            </a:extLst>
          </p:cNvPr>
          <p:cNvSpPr txBox="1"/>
          <p:nvPr/>
        </p:nvSpPr>
        <p:spPr>
          <a:xfrm>
            <a:off x="748700" y="3739376"/>
            <a:ext cx="1792941"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a:ln>
                  <a:noFill/>
                </a:ln>
                <a:solidFill>
                  <a:srgbClr val="38D5D6"/>
                </a:solidFill>
                <a:effectLst/>
                <a:uFillTx/>
                <a:latin typeface="Century Gothic" panose="020B0502020202020204" pitchFamily="34" charset="0"/>
                <a:sym typeface="Calibri"/>
              </a:rPr>
              <a:t>Récif corallien</a:t>
            </a:r>
          </a:p>
        </p:txBody>
      </p:sp>
      <p:sp>
        <p:nvSpPr>
          <p:cNvPr id="11" name="TextBox 10">
            <a:extLst>
              <a:ext uri="{FF2B5EF4-FFF2-40B4-BE49-F238E27FC236}">
                <a16:creationId xmlns:a16="http://schemas.microsoft.com/office/drawing/2014/main" id="{71EFABE1-610D-D843-BD46-08A9C89710CC}"/>
              </a:ext>
            </a:extLst>
          </p:cNvPr>
          <p:cNvSpPr txBox="1"/>
          <p:nvPr/>
        </p:nvSpPr>
        <p:spPr>
          <a:xfrm>
            <a:off x="3362633" y="3713462"/>
            <a:ext cx="244823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dirty="0">
                <a:ln>
                  <a:noFill/>
                </a:ln>
                <a:solidFill>
                  <a:srgbClr val="38D5D6"/>
                </a:solidFill>
                <a:effectLst/>
                <a:uFillTx/>
                <a:latin typeface="Century Gothic" panose="020B0502020202020204" pitchFamily="34" charset="0"/>
                <a:sym typeface="Calibri"/>
              </a:rPr>
              <a:t>Mosaïque de récifs</a:t>
            </a:r>
          </a:p>
        </p:txBody>
      </p:sp>
      <p:sp>
        <p:nvSpPr>
          <p:cNvPr id="12" name="TextBox 11">
            <a:extLst>
              <a:ext uri="{FF2B5EF4-FFF2-40B4-BE49-F238E27FC236}">
                <a16:creationId xmlns:a16="http://schemas.microsoft.com/office/drawing/2014/main" id="{6468ACA0-B986-DC49-A0EE-F4264F01B779}"/>
              </a:ext>
            </a:extLst>
          </p:cNvPr>
          <p:cNvSpPr txBox="1"/>
          <p:nvPr/>
        </p:nvSpPr>
        <p:spPr>
          <a:xfrm>
            <a:off x="6194324" y="3713462"/>
            <a:ext cx="249851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dirty="0">
                <a:ln>
                  <a:noFill/>
                </a:ln>
                <a:solidFill>
                  <a:srgbClr val="38D5D6"/>
                </a:solidFill>
                <a:effectLst/>
                <a:uFillTx/>
                <a:latin typeface="Century Gothic" panose="020B0502020202020204" pitchFamily="34" charset="0"/>
                <a:sym typeface="Calibri"/>
              </a:rPr>
              <a:t>Colonie de coraux</a:t>
            </a:r>
          </a:p>
        </p:txBody>
      </p:sp>
      <p:sp>
        <p:nvSpPr>
          <p:cNvPr id="13" name="TextBox 12">
            <a:extLst>
              <a:ext uri="{FF2B5EF4-FFF2-40B4-BE49-F238E27FC236}">
                <a16:creationId xmlns:a16="http://schemas.microsoft.com/office/drawing/2014/main" id="{1524453A-6C25-0F40-ABB1-089E14907EC4}"/>
              </a:ext>
            </a:extLst>
          </p:cNvPr>
          <p:cNvSpPr txBox="1"/>
          <p:nvPr/>
        </p:nvSpPr>
        <p:spPr>
          <a:xfrm>
            <a:off x="834124" y="5935699"/>
            <a:ext cx="1792941"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a:ln>
                  <a:noFill/>
                </a:ln>
                <a:solidFill>
                  <a:srgbClr val="38D5D6"/>
                </a:solidFill>
                <a:effectLst/>
                <a:uFillTx/>
                <a:latin typeface="Century Gothic" panose="020B0502020202020204" pitchFamily="34" charset="0"/>
                <a:sym typeface="Calibri"/>
              </a:rPr>
              <a:t>Récif en patch</a:t>
            </a:r>
          </a:p>
        </p:txBody>
      </p:sp>
      <p:sp>
        <p:nvSpPr>
          <p:cNvPr id="14" name="TextBox 13">
            <a:extLst>
              <a:ext uri="{FF2B5EF4-FFF2-40B4-BE49-F238E27FC236}">
                <a16:creationId xmlns:a16="http://schemas.microsoft.com/office/drawing/2014/main" id="{72D60303-5C03-564C-AE5D-4B4C83B8EC56}"/>
              </a:ext>
            </a:extLst>
          </p:cNvPr>
          <p:cNvSpPr txBox="1"/>
          <p:nvPr/>
        </p:nvSpPr>
        <p:spPr>
          <a:xfrm>
            <a:off x="3362633" y="5909785"/>
            <a:ext cx="244823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dirty="0">
                <a:ln>
                  <a:noFill/>
                </a:ln>
                <a:solidFill>
                  <a:srgbClr val="38D5D6"/>
                </a:solidFill>
                <a:effectLst/>
                <a:uFillTx/>
                <a:latin typeface="Century Gothic" panose="020B0502020202020204" pitchFamily="34" charset="0"/>
                <a:sym typeface="Calibri"/>
              </a:rPr>
              <a:t>Polype de corail</a:t>
            </a:r>
          </a:p>
        </p:txBody>
      </p:sp>
      <p:sp>
        <p:nvSpPr>
          <p:cNvPr id="15" name="TextBox 14">
            <a:extLst>
              <a:ext uri="{FF2B5EF4-FFF2-40B4-BE49-F238E27FC236}">
                <a16:creationId xmlns:a16="http://schemas.microsoft.com/office/drawing/2014/main" id="{C006524A-59EC-D843-BB5F-4152A6471FBA}"/>
              </a:ext>
            </a:extLst>
          </p:cNvPr>
          <p:cNvSpPr txBox="1"/>
          <p:nvPr/>
        </p:nvSpPr>
        <p:spPr>
          <a:xfrm>
            <a:off x="6194324" y="5909785"/>
            <a:ext cx="249851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800" b="1" u="none" strike="noStrike" cap="none" spc="0" normalizeH="0" dirty="0">
                <a:ln>
                  <a:noFill/>
                </a:ln>
                <a:solidFill>
                  <a:srgbClr val="38D5D6"/>
                </a:solidFill>
                <a:effectLst/>
                <a:uFillTx/>
                <a:latin typeface="Century Gothic" panose="020B0502020202020204" pitchFamily="34" charset="0"/>
                <a:sym typeface="Calibri"/>
              </a:rPr>
              <a:t>Branche de corail</a:t>
            </a:r>
          </a:p>
        </p:txBody>
      </p:sp>
    </p:spTree>
    <p:extLst>
      <p:ext uri="{BB962C8B-B14F-4D97-AF65-F5344CB8AC3E}">
        <p14:creationId xmlns:p14="http://schemas.microsoft.com/office/powerpoint/2010/main" val="388831061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7307-D64A-3B40-AAAB-2FEA5F006275}"/>
              </a:ext>
            </a:extLst>
          </p:cNvPr>
          <p:cNvSpPr>
            <a:spLocks noGrp="1"/>
          </p:cNvSpPr>
          <p:nvPr>
            <p:ph type="title"/>
          </p:nvPr>
        </p:nvSpPr>
        <p:spPr/>
        <p:txBody>
          <a:bodyPr rtlCol="0"/>
          <a:lstStyle/>
          <a:p>
            <a:pPr rtl="0"/>
            <a:r>
              <a:rPr lang="fr-FR"/>
              <a:t>Leçon 3 : Incroyables polypes</a:t>
            </a:r>
          </a:p>
        </p:txBody>
      </p:sp>
      <p:sp>
        <p:nvSpPr>
          <p:cNvPr id="16" name="Oval 15">
            <a:extLst>
              <a:ext uri="{FF2B5EF4-FFF2-40B4-BE49-F238E27FC236}">
                <a16:creationId xmlns:a16="http://schemas.microsoft.com/office/drawing/2014/main" id="{7F9D6117-8645-CB4D-AD8C-4D2C9E53A169}"/>
              </a:ext>
            </a:extLst>
          </p:cNvPr>
          <p:cNvSpPr/>
          <p:nvPr/>
        </p:nvSpPr>
        <p:spPr>
          <a:xfrm>
            <a:off x="4680888" y="2218474"/>
            <a:ext cx="1172864" cy="1172864"/>
          </a:xfrm>
          <a:prstGeom prst="ellipse">
            <a:avLst/>
          </a:prstGeom>
          <a:blipFill>
            <a:blip r:embed="rId2"/>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7" name="Oval 16">
            <a:extLst>
              <a:ext uri="{FF2B5EF4-FFF2-40B4-BE49-F238E27FC236}">
                <a16:creationId xmlns:a16="http://schemas.microsoft.com/office/drawing/2014/main" id="{BDBAB3C0-40A0-2440-92E7-16009498AEE7}"/>
              </a:ext>
            </a:extLst>
          </p:cNvPr>
          <p:cNvSpPr/>
          <p:nvPr/>
        </p:nvSpPr>
        <p:spPr>
          <a:xfrm>
            <a:off x="459729" y="2222500"/>
            <a:ext cx="1172864" cy="1172864"/>
          </a:xfrm>
          <a:prstGeom prst="ellipse">
            <a:avLst/>
          </a:prstGeom>
          <a:blipFill>
            <a:blip r:embed="rId3"/>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8" name="Oval 17">
            <a:extLst>
              <a:ext uri="{FF2B5EF4-FFF2-40B4-BE49-F238E27FC236}">
                <a16:creationId xmlns:a16="http://schemas.microsoft.com/office/drawing/2014/main" id="{64C4B1F5-A717-B34C-AFB3-FDB54E7350CB}"/>
              </a:ext>
            </a:extLst>
          </p:cNvPr>
          <p:cNvSpPr/>
          <p:nvPr/>
        </p:nvSpPr>
        <p:spPr>
          <a:xfrm>
            <a:off x="7521874" y="2222500"/>
            <a:ext cx="1172864" cy="1172864"/>
          </a:xfrm>
          <a:prstGeom prst="ellipse">
            <a:avLst/>
          </a:prstGeom>
          <a:blipFill>
            <a:blip r:embed="rId4"/>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9" name="Oval 18">
            <a:extLst>
              <a:ext uri="{FF2B5EF4-FFF2-40B4-BE49-F238E27FC236}">
                <a16:creationId xmlns:a16="http://schemas.microsoft.com/office/drawing/2014/main" id="{22A5DABD-463A-7D40-838E-D67AB1C34441}"/>
              </a:ext>
            </a:extLst>
          </p:cNvPr>
          <p:cNvSpPr/>
          <p:nvPr/>
        </p:nvSpPr>
        <p:spPr>
          <a:xfrm>
            <a:off x="3263787" y="2222500"/>
            <a:ext cx="1172864" cy="1172864"/>
          </a:xfrm>
          <a:prstGeom prst="ellipse">
            <a:avLst/>
          </a:prstGeom>
          <a:blipFill>
            <a:blip r:embed="rId5"/>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20" name="Oval 19">
            <a:extLst>
              <a:ext uri="{FF2B5EF4-FFF2-40B4-BE49-F238E27FC236}">
                <a16:creationId xmlns:a16="http://schemas.microsoft.com/office/drawing/2014/main" id="{1B6752F0-1D88-D24B-825C-D052DC0A7132}"/>
              </a:ext>
            </a:extLst>
          </p:cNvPr>
          <p:cNvSpPr/>
          <p:nvPr/>
        </p:nvSpPr>
        <p:spPr>
          <a:xfrm>
            <a:off x="6064755" y="2222500"/>
            <a:ext cx="1172864" cy="1172864"/>
          </a:xfrm>
          <a:prstGeom prst="ellipse">
            <a:avLst/>
          </a:prstGeom>
          <a:blipFill>
            <a:blip r:embed="rId6"/>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21" name="Oval 20">
            <a:extLst>
              <a:ext uri="{FF2B5EF4-FFF2-40B4-BE49-F238E27FC236}">
                <a16:creationId xmlns:a16="http://schemas.microsoft.com/office/drawing/2014/main" id="{83F21C3D-5915-F946-92A2-F59B58672796}"/>
              </a:ext>
            </a:extLst>
          </p:cNvPr>
          <p:cNvSpPr/>
          <p:nvPr/>
        </p:nvSpPr>
        <p:spPr>
          <a:xfrm>
            <a:off x="1852619" y="2212749"/>
            <a:ext cx="1172864" cy="1172864"/>
          </a:xfrm>
          <a:prstGeom prst="ellipse">
            <a:avLst/>
          </a:prstGeom>
          <a:blipFill>
            <a:blip r:embed="rId7"/>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22" name="TextBox 21">
            <a:extLst>
              <a:ext uri="{FF2B5EF4-FFF2-40B4-BE49-F238E27FC236}">
                <a16:creationId xmlns:a16="http://schemas.microsoft.com/office/drawing/2014/main" id="{94B5BF50-E9B6-F04B-A95D-1A8FDD483343}"/>
              </a:ext>
            </a:extLst>
          </p:cNvPr>
          <p:cNvSpPr txBox="1"/>
          <p:nvPr/>
        </p:nvSpPr>
        <p:spPr>
          <a:xfrm>
            <a:off x="6020068" y="3565117"/>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Récif corallien</a:t>
            </a:r>
          </a:p>
        </p:txBody>
      </p:sp>
      <p:sp>
        <p:nvSpPr>
          <p:cNvPr id="23" name="TextBox 22">
            <a:extLst>
              <a:ext uri="{FF2B5EF4-FFF2-40B4-BE49-F238E27FC236}">
                <a16:creationId xmlns:a16="http://schemas.microsoft.com/office/drawing/2014/main" id="{C402F9CA-387B-F04B-BC83-F1A5BBDF5AE4}"/>
              </a:ext>
            </a:extLst>
          </p:cNvPr>
          <p:cNvSpPr txBox="1"/>
          <p:nvPr/>
        </p:nvSpPr>
        <p:spPr>
          <a:xfrm>
            <a:off x="7465152" y="3565117"/>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Mosaïque de récifs</a:t>
            </a:r>
          </a:p>
        </p:txBody>
      </p:sp>
      <p:sp>
        <p:nvSpPr>
          <p:cNvPr id="24" name="TextBox 23">
            <a:extLst>
              <a:ext uri="{FF2B5EF4-FFF2-40B4-BE49-F238E27FC236}">
                <a16:creationId xmlns:a16="http://schemas.microsoft.com/office/drawing/2014/main" id="{F930D47F-5CD5-D94F-981E-0595A6ED28CF}"/>
              </a:ext>
            </a:extLst>
          </p:cNvPr>
          <p:cNvSpPr txBox="1"/>
          <p:nvPr/>
        </p:nvSpPr>
        <p:spPr>
          <a:xfrm>
            <a:off x="3211139" y="3555478"/>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Colonie de coraux</a:t>
            </a:r>
          </a:p>
        </p:txBody>
      </p:sp>
      <p:sp>
        <p:nvSpPr>
          <p:cNvPr id="25" name="TextBox 24">
            <a:extLst>
              <a:ext uri="{FF2B5EF4-FFF2-40B4-BE49-F238E27FC236}">
                <a16:creationId xmlns:a16="http://schemas.microsoft.com/office/drawing/2014/main" id="{6C1C579E-E73A-2446-A4EE-AFF97E27778B}"/>
              </a:ext>
            </a:extLst>
          </p:cNvPr>
          <p:cNvSpPr txBox="1"/>
          <p:nvPr/>
        </p:nvSpPr>
        <p:spPr>
          <a:xfrm>
            <a:off x="4624166" y="3555556"/>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Récif en patch</a:t>
            </a:r>
          </a:p>
        </p:txBody>
      </p:sp>
      <p:sp>
        <p:nvSpPr>
          <p:cNvPr id="26" name="TextBox 25">
            <a:extLst>
              <a:ext uri="{FF2B5EF4-FFF2-40B4-BE49-F238E27FC236}">
                <a16:creationId xmlns:a16="http://schemas.microsoft.com/office/drawing/2014/main" id="{773127C9-15AE-9D47-810C-5B064D94BC1D}"/>
              </a:ext>
            </a:extLst>
          </p:cNvPr>
          <p:cNvSpPr txBox="1"/>
          <p:nvPr/>
        </p:nvSpPr>
        <p:spPr>
          <a:xfrm>
            <a:off x="411245" y="3565117"/>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Polype de corail</a:t>
            </a:r>
          </a:p>
        </p:txBody>
      </p:sp>
      <p:sp>
        <p:nvSpPr>
          <p:cNvPr id="27" name="TextBox 26">
            <a:extLst>
              <a:ext uri="{FF2B5EF4-FFF2-40B4-BE49-F238E27FC236}">
                <a16:creationId xmlns:a16="http://schemas.microsoft.com/office/drawing/2014/main" id="{834E981D-7FC0-5C4F-81AF-CBD8A8492ED9}"/>
              </a:ext>
            </a:extLst>
          </p:cNvPr>
          <p:cNvSpPr txBox="1"/>
          <p:nvPr/>
        </p:nvSpPr>
        <p:spPr>
          <a:xfrm>
            <a:off x="1798112" y="3565117"/>
            <a:ext cx="1286308"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fr-FR" sz="1200" b="1" u="none" strike="noStrike" cap="none" spc="0" normalizeH="0">
                <a:ln>
                  <a:noFill/>
                </a:ln>
                <a:solidFill>
                  <a:srgbClr val="38D5D6"/>
                </a:solidFill>
                <a:effectLst/>
                <a:uFillTx/>
                <a:latin typeface="Century Gothic" panose="020B0502020202020204" pitchFamily="34" charset="0"/>
                <a:sym typeface="Calibri"/>
              </a:rPr>
              <a:t>Branche de corail</a:t>
            </a:r>
          </a:p>
        </p:txBody>
      </p:sp>
      <p:cxnSp>
        <p:nvCxnSpPr>
          <p:cNvPr id="28" name="Straight Arrow Connector 27">
            <a:extLst>
              <a:ext uri="{FF2B5EF4-FFF2-40B4-BE49-F238E27FC236}">
                <a16:creationId xmlns:a16="http://schemas.microsoft.com/office/drawing/2014/main" id="{B81B4AE7-F17B-CF47-956A-50F0FE56CAFA}"/>
              </a:ext>
            </a:extLst>
          </p:cNvPr>
          <p:cNvCxnSpPr/>
          <p:nvPr/>
        </p:nvCxnSpPr>
        <p:spPr>
          <a:xfrm>
            <a:off x="459729" y="4227006"/>
            <a:ext cx="8245475" cy="0"/>
          </a:xfrm>
          <a:prstGeom prst="straightConnector1">
            <a:avLst/>
          </a:prstGeom>
          <a:noFill/>
          <a:ln w="57150" cap="flat">
            <a:solidFill>
              <a:schemeClr val="tx1"/>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29" name="TextBox 28">
            <a:extLst>
              <a:ext uri="{FF2B5EF4-FFF2-40B4-BE49-F238E27FC236}">
                <a16:creationId xmlns:a16="http://schemas.microsoft.com/office/drawing/2014/main" id="{F0B51A0F-A3FF-A941-AC56-369AD1D42A74}"/>
              </a:ext>
            </a:extLst>
          </p:cNvPr>
          <p:cNvSpPr txBox="1"/>
          <p:nvPr/>
        </p:nvSpPr>
        <p:spPr>
          <a:xfrm>
            <a:off x="459729" y="4410635"/>
            <a:ext cx="13383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1800" b="1" u="none" strike="noStrike" cap="none" spc="0" normalizeH="0">
                <a:ln>
                  <a:noFill/>
                </a:ln>
                <a:solidFill>
                  <a:schemeClr val="tx1"/>
                </a:solidFill>
                <a:effectLst/>
                <a:uFillTx/>
                <a:latin typeface="Century Gothic" panose="020B0502020202020204" pitchFamily="34" charset="0"/>
                <a:sym typeface="Calibri"/>
              </a:rPr>
              <a:t>Plus petit</a:t>
            </a:r>
          </a:p>
        </p:txBody>
      </p:sp>
      <p:sp>
        <p:nvSpPr>
          <p:cNvPr id="30" name="TextBox 29">
            <a:extLst>
              <a:ext uri="{FF2B5EF4-FFF2-40B4-BE49-F238E27FC236}">
                <a16:creationId xmlns:a16="http://schemas.microsoft.com/office/drawing/2014/main" id="{3C0947E8-DDE5-4944-940C-28D0A2E29A37}"/>
              </a:ext>
            </a:extLst>
          </p:cNvPr>
          <p:cNvSpPr txBox="1"/>
          <p:nvPr/>
        </p:nvSpPr>
        <p:spPr>
          <a:xfrm>
            <a:off x="7356355" y="4410635"/>
            <a:ext cx="13383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457200" rtl="0" fontAlgn="auto" latinLnBrk="0" hangingPunct="0">
              <a:lnSpc>
                <a:spcPct val="100000"/>
              </a:lnSpc>
              <a:spcBef>
                <a:spcPts val="0"/>
              </a:spcBef>
              <a:spcAft>
                <a:spcPts val="0"/>
              </a:spcAft>
              <a:buClrTx/>
              <a:buSzTx/>
              <a:buFontTx/>
              <a:buNone/>
              <a:tabLst/>
            </a:pPr>
            <a:r>
              <a:rPr lang="fr-FR" sz="1800" b="1" u="none" strike="noStrike" cap="none" spc="0" normalizeH="0">
                <a:ln>
                  <a:noFill/>
                </a:ln>
                <a:solidFill>
                  <a:schemeClr val="tx1"/>
                </a:solidFill>
                <a:effectLst/>
                <a:uFillTx/>
                <a:latin typeface="Century Gothic" panose="020B0502020202020204" pitchFamily="34" charset="0"/>
                <a:sym typeface="Calibri"/>
              </a:rPr>
              <a:t>Plus grand</a:t>
            </a:r>
          </a:p>
        </p:txBody>
      </p:sp>
    </p:spTree>
    <p:extLst>
      <p:ext uri="{BB962C8B-B14F-4D97-AF65-F5344CB8AC3E}">
        <p14:creationId xmlns:p14="http://schemas.microsoft.com/office/powerpoint/2010/main" val="43907924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sp>
        <p:nvSpPr>
          <p:cNvPr id="8" name="TextBox 7">
            <a:extLst>
              <a:ext uri="{FF2B5EF4-FFF2-40B4-BE49-F238E27FC236}">
                <a16:creationId xmlns:a16="http://schemas.microsoft.com/office/drawing/2014/main" id="{A64E1EA6-9B9E-2F4C-A02C-BD64C5BDED2D}"/>
              </a:ext>
            </a:extLst>
          </p:cNvPr>
          <p:cNvSpPr txBox="1"/>
          <p:nvPr/>
        </p:nvSpPr>
        <p:spPr>
          <a:xfrm>
            <a:off x="449263" y="1308847"/>
            <a:ext cx="735003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a:ln>
                  <a:noFill/>
                </a:ln>
                <a:solidFill>
                  <a:schemeClr val="bg2"/>
                </a:solidFill>
                <a:effectLst/>
                <a:uFillTx/>
                <a:latin typeface="Century Gothic" panose="020B0502020202020204" pitchFamily="34" charset="0"/>
                <a:sym typeface="Calibri"/>
              </a:rPr>
              <a:t>Es-tu prêt à créer ton fantastique polype comestible ?</a:t>
            </a:r>
          </a:p>
        </p:txBody>
      </p:sp>
      <p:sp>
        <p:nvSpPr>
          <p:cNvPr id="9" name="Oval 8">
            <a:extLst>
              <a:ext uri="{FF2B5EF4-FFF2-40B4-BE49-F238E27FC236}">
                <a16:creationId xmlns:a16="http://schemas.microsoft.com/office/drawing/2014/main" id="{BBD9C3DC-89DC-F447-A07F-653E3827AF51}"/>
              </a:ext>
            </a:extLst>
          </p:cNvPr>
          <p:cNvSpPr/>
          <p:nvPr/>
        </p:nvSpPr>
        <p:spPr>
          <a:xfrm>
            <a:off x="444790" y="2727325"/>
            <a:ext cx="1808816" cy="1808816"/>
          </a:xfrm>
          <a:prstGeom prst="ellipse">
            <a:avLst/>
          </a:prstGeom>
          <a:blipFill>
            <a:blip r:embed="rId2"/>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0" name="Oval 9">
            <a:extLst>
              <a:ext uri="{FF2B5EF4-FFF2-40B4-BE49-F238E27FC236}">
                <a16:creationId xmlns:a16="http://schemas.microsoft.com/office/drawing/2014/main" id="{83E7E9D5-0F26-1245-A46E-593BF98A7FA2}"/>
              </a:ext>
            </a:extLst>
          </p:cNvPr>
          <p:cNvSpPr/>
          <p:nvPr/>
        </p:nvSpPr>
        <p:spPr>
          <a:xfrm>
            <a:off x="2591834" y="2727325"/>
            <a:ext cx="1808816" cy="1808816"/>
          </a:xfrm>
          <a:prstGeom prst="ellipse">
            <a:avLst/>
          </a:prstGeom>
          <a:blipFill>
            <a:blip r:embed="rId3"/>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1" name="Oval 10">
            <a:extLst>
              <a:ext uri="{FF2B5EF4-FFF2-40B4-BE49-F238E27FC236}">
                <a16:creationId xmlns:a16="http://schemas.microsoft.com/office/drawing/2014/main" id="{49AEAD23-21F5-1548-81C8-732FF0954646}"/>
              </a:ext>
            </a:extLst>
          </p:cNvPr>
          <p:cNvSpPr/>
          <p:nvPr/>
        </p:nvSpPr>
        <p:spPr>
          <a:xfrm>
            <a:off x="4738878" y="2727325"/>
            <a:ext cx="1808816" cy="1808816"/>
          </a:xfrm>
          <a:prstGeom prst="ellipse">
            <a:avLst/>
          </a:prstGeom>
          <a:blipFill>
            <a:blip r:embed="rId4"/>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
        <p:nvSpPr>
          <p:cNvPr id="12" name="Oval 11">
            <a:extLst>
              <a:ext uri="{FF2B5EF4-FFF2-40B4-BE49-F238E27FC236}">
                <a16:creationId xmlns:a16="http://schemas.microsoft.com/office/drawing/2014/main" id="{1EBD839A-2A71-B948-9D55-A386393CFBA5}"/>
              </a:ext>
            </a:extLst>
          </p:cNvPr>
          <p:cNvSpPr/>
          <p:nvPr/>
        </p:nvSpPr>
        <p:spPr>
          <a:xfrm>
            <a:off x="6885922" y="2727326"/>
            <a:ext cx="1808816" cy="1808816"/>
          </a:xfrm>
          <a:prstGeom prst="ellipse">
            <a:avLst/>
          </a:prstGeom>
          <a:blipFill>
            <a:blip r:embed="rId5"/>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464646"/>
              </a:solidFill>
              <a:effectLst/>
              <a:uFillTx/>
              <a:latin typeface="+mj-lt"/>
              <a:ea typeface="+mj-ea"/>
              <a:cs typeface="+mj-cs"/>
              <a:sym typeface="Calibri"/>
            </a:endParaRPr>
          </a:p>
        </p:txBody>
      </p:sp>
    </p:spTree>
    <p:extLst>
      <p:ext uri="{BB962C8B-B14F-4D97-AF65-F5344CB8AC3E}">
        <p14:creationId xmlns:p14="http://schemas.microsoft.com/office/powerpoint/2010/main" val="32277862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3" y="3254910"/>
            <a:ext cx="263314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des coraux</a:t>
            </a:r>
          </a:p>
        </p:txBody>
      </p:sp>
      <p:sp>
        <p:nvSpPr>
          <p:cNvPr id="15" name="Oval 14">
            <a:extLst>
              <a:ext uri="{FF2B5EF4-FFF2-40B4-BE49-F238E27FC236}">
                <a16:creationId xmlns:a16="http://schemas.microsoft.com/office/drawing/2014/main" id="{9BFDED3F-3AEA-2446-885A-253F42264974}"/>
              </a:ext>
            </a:extLst>
          </p:cNvPr>
          <p:cNvSpPr/>
          <p:nvPr/>
        </p:nvSpPr>
        <p:spPr>
          <a:xfrm>
            <a:off x="5088227" y="1191554"/>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6" name="AutoShape 18">
            <a:extLst>
              <a:ext uri="{FF2B5EF4-FFF2-40B4-BE49-F238E27FC236}">
                <a16:creationId xmlns:a16="http://schemas.microsoft.com/office/drawing/2014/main" id="{6F5139A1-D276-444F-A573-37447D410BD0}"/>
              </a:ext>
            </a:extLst>
          </p:cNvPr>
          <p:cNvSpPr>
            <a:spLocks noChangeArrowheads="1"/>
          </p:cNvSpPr>
          <p:nvPr/>
        </p:nvSpPr>
        <p:spPr bwMode="auto">
          <a:xfrm>
            <a:off x="4762289" y="2779577"/>
            <a:ext cx="2001531" cy="2219144"/>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lang="fr-FR" sz="1250" b="1" u="none" strike="noStrike" cap="none" normalizeH="0" dirty="0">
                <a:ln>
                  <a:noFill/>
                </a:ln>
                <a:solidFill>
                  <a:schemeClr val="tx1"/>
                </a:solidFill>
                <a:effectLst/>
                <a:latin typeface="Century Gothic" panose="020B0502020202020204" pitchFamily="34" charset="0"/>
              </a:rPr>
              <a:t>1. L’œuf fécondé se transforme en larve de corail qui vit en pleine mer. La larve de corail s’appelle planula.</a:t>
            </a:r>
            <a:endParaRPr kumimoji="0" lang="en-US" altLang="en-US" sz="1250" b="1" u="none" strike="noStrike" cap="none" normalizeH="0" baseline="0" dirty="0">
              <a:ln>
                <a:noFill/>
              </a:ln>
              <a:solidFill>
                <a:schemeClr val="tx1"/>
              </a:solidFill>
              <a:effectLst/>
              <a:latin typeface="Century Gothic" panose="020B0502020202020204" pitchFamily="34" charset="0"/>
            </a:endParaRPr>
          </a:p>
        </p:txBody>
      </p:sp>
    </p:spTree>
    <p:extLst>
      <p:ext uri="{BB962C8B-B14F-4D97-AF65-F5344CB8AC3E}">
        <p14:creationId xmlns:p14="http://schemas.microsoft.com/office/powerpoint/2010/main" val="289611259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3" y="3254910"/>
            <a:ext cx="263314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a:t>
            </a:r>
            <a:br>
              <a:rPr kumimoji="0" lang="en-US" sz="3200" b="1" u="none" strike="noStrike" cap="none" spc="0" normalizeH="0" baseline="0" dirty="0">
                <a:ln>
                  <a:noFill/>
                </a:ln>
                <a:solidFill>
                  <a:schemeClr val="bg2"/>
                </a:solidFill>
                <a:effectLst/>
                <a:uFillTx/>
                <a:latin typeface="Century Gothic" panose="020B0502020202020204" pitchFamily="34" charset="0"/>
                <a:sym typeface="Calibri"/>
              </a:rPr>
            </a:br>
            <a:r>
              <a:rPr lang="fr-FR" sz="3200" b="1" u="none" strike="noStrike" cap="none" spc="0" normalizeH="0" dirty="0">
                <a:ln>
                  <a:noFill/>
                </a:ln>
                <a:solidFill>
                  <a:schemeClr val="bg2"/>
                </a:solidFill>
                <a:effectLst/>
                <a:uFillTx/>
                <a:latin typeface="Century Gothic" panose="020B0502020202020204" pitchFamily="34" charset="0"/>
                <a:sym typeface="Calibri"/>
              </a:rPr>
              <a:t>des coraux</a:t>
            </a:r>
          </a:p>
        </p:txBody>
      </p:sp>
      <p:sp>
        <p:nvSpPr>
          <p:cNvPr id="8" name="Oval 7">
            <a:extLst>
              <a:ext uri="{FF2B5EF4-FFF2-40B4-BE49-F238E27FC236}">
                <a16:creationId xmlns:a16="http://schemas.microsoft.com/office/drawing/2014/main" id="{7D97C612-6C9F-444D-8576-0B677913048C}"/>
              </a:ext>
            </a:extLst>
          </p:cNvPr>
          <p:cNvSpPr/>
          <p:nvPr/>
        </p:nvSpPr>
        <p:spPr>
          <a:xfrm>
            <a:off x="6824085" y="2189465"/>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AutoShape 18">
            <a:extLst>
              <a:ext uri="{FF2B5EF4-FFF2-40B4-BE49-F238E27FC236}">
                <a16:creationId xmlns:a16="http://schemas.microsoft.com/office/drawing/2014/main" id="{34E4A60C-A013-744C-AA02-C73DBBD46D88}"/>
              </a:ext>
            </a:extLst>
          </p:cNvPr>
          <p:cNvSpPr>
            <a:spLocks noChangeArrowheads="1"/>
          </p:cNvSpPr>
          <p:nvPr/>
        </p:nvSpPr>
        <p:spPr bwMode="auto">
          <a:xfrm>
            <a:off x="4762289" y="2779577"/>
            <a:ext cx="2001531" cy="2219144"/>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lvl="0" rtl="0" eaLnBrk="0" fontAlgn="base">
              <a:spcBef>
                <a:spcPct val="0"/>
              </a:spcBef>
              <a:spcAft>
                <a:spcPct val="0"/>
              </a:spcAft>
            </a:pPr>
            <a:r>
              <a:rPr lang="fr-FR" sz="1250" b="1" dirty="0">
                <a:solidFill>
                  <a:schemeClr val="tx1"/>
                </a:solidFill>
                <a:latin typeface="Century Gothic" panose="020B0502020202020204" pitchFamily="34" charset="0"/>
              </a:rPr>
              <a:t>2. La planula se transforme en petit polype et se fixe au fond de la mer. Il suit des signes chimiques pour trouver le meilleur endroit.</a:t>
            </a:r>
            <a:endParaRPr lang="en-US" altLang="en-US" sz="125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17269962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3" y="3254910"/>
            <a:ext cx="263314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a:t>
            </a:r>
            <a:br>
              <a:rPr kumimoji="0" lang="en-US" sz="3200" b="1" u="none" strike="noStrike" cap="none" spc="0" normalizeH="0" baseline="0" dirty="0">
                <a:ln>
                  <a:noFill/>
                </a:ln>
                <a:solidFill>
                  <a:schemeClr val="bg2"/>
                </a:solidFill>
                <a:effectLst/>
                <a:uFillTx/>
                <a:latin typeface="Century Gothic" panose="020B0502020202020204" pitchFamily="34" charset="0"/>
                <a:sym typeface="Calibri"/>
              </a:rPr>
            </a:br>
            <a:r>
              <a:rPr lang="fr-FR" sz="3200" b="1" u="none" strike="noStrike" cap="none" spc="0" normalizeH="0" dirty="0">
                <a:ln>
                  <a:noFill/>
                </a:ln>
                <a:solidFill>
                  <a:schemeClr val="bg2"/>
                </a:solidFill>
                <a:effectLst/>
                <a:uFillTx/>
                <a:latin typeface="Century Gothic" panose="020B0502020202020204" pitchFamily="34" charset="0"/>
                <a:sym typeface="Calibri"/>
              </a:rPr>
              <a:t>des coraux</a:t>
            </a:r>
          </a:p>
        </p:txBody>
      </p:sp>
      <p:sp>
        <p:nvSpPr>
          <p:cNvPr id="9" name="Oval 8">
            <a:extLst>
              <a:ext uri="{FF2B5EF4-FFF2-40B4-BE49-F238E27FC236}">
                <a16:creationId xmlns:a16="http://schemas.microsoft.com/office/drawing/2014/main" id="{8F5D0157-8F77-E447-8A06-1E6EA2850C9E}"/>
              </a:ext>
            </a:extLst>
          </p:cNvPr>
          <p:cNvSpPr/>
          <p:nvPr/>
        </p:nvSpPr>
        <p:spPr>
          <a:xfrm>
            <a:off x="6833353" y="4188834"/>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 name="AutoShape 18">
            <a:extLst>
              <a:ext uri="{FF2B5EF4-FFF2-40B4-BE49-F238E27FC236}">
                <a16:creationId xmlns:a16="http://schemas.microsoft.com/office/drawing/2014/main" id="{04FEABEF-3ADD-5644-9BEF-D04631B9A307}"/>
              </a:ext>
            </a:extLst>
          </p:cNvPr>
          <p:cNvSpPr>
            <a:spLocks noChangeArrowheads="1"/>
          </p:cNvSpPr>
          <p:nvPr/>
        </p:nvSpPr>
        <p:spPr bwMode="auto">
          <a:xfrm>
            <a:off x="4762289" y="2779577"/>
            <a:ext cx="2001531" cy="2219144"/>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lvl="0" rtl="0" eaLnBrk="0" fontAlgn="base">
              <a:spcBef>
                <a:spcPct val="0"/>
              </a:spcBef>
              <a:spcAft>
                <a:spcPct val="0"/>
              </a:spcAft>
            </a:pPr>
            <a:r>
              <a:rPr lang="fr-FR" sz="1250" b="1" dirty="0">
                <a:solidFill>
                  <a:schemeClr val="tx1"/>
                </a:solidFill>
                <a:latin typeface="Century Gothic" panose="020B0502020202020204" pitchFamily="34" charset="0"/>
              </a:rPr>
              <a:t>3. Une fois fixé au fond de la mer, le polype devient adulte et commence à créer une structure solide.</a:t>
            </a:r>
            <a:endParaRPr lang="en-US" altLang="en-US" sz="125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7653415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793F0535-1755-FB43-B877-E4E05FE60598}"/>
              </a:ext>
            </a:extLst>
          </p:cNvPr>
          <p:cNvSpPr>
            <a:spLocks noGrp="1"/>
          </p:cNvSpPr>
          <p:nvPr>
            <p:ph type="title"/>
          </p:nvPr>
        </p:nvSpPr>
        <p:spPr/>
        <p:txBody>
          <a:bodyPr rtlCol="0"/>
          <a:lstStyle/>
          <a:p>
            <a:pPr rtl="0"/>
            <a:r>
              <a:rPr lang="fr-FR"/>
              <a:t>Leçon 3 : Incroyables polypes</a:t>
            </a:r>
          </a:p>
        </p:txBody>
      </p:sp>
      <p:pic>
        <p:nvPicPr>
          <p:cNvPr id="13" name="Picture 12">
            <a:extLst>
              <a:ext uri="{FF2B5EF4-FFF2-40B4-BE49-F238E27FC236}">
                <a16:creationId xmlns:a16="http://schemas.microsoft.com/office/drawing/2014/main" id="{5BD8C7ED-1B55-6C47-B7AC-3E441B8488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715" y="1172786"/>
            <a:ext cx="6504284" cy="5373104"/>
          </a:xfrm>
          <a:prstGeom prst="rect">
            <a:avLst/>
          </a:prstGeom>
        </p:spPr>
      </p:pic>
      <p:sp>
        <p:nvSpPr>
          <p:cNvPr id="14" name="TextBox 13">
            <a:extLst>
              <a:ext uri="{FF2B5EF4-FFF2-40B4-BE49-F238E27FC236}">
                <a16:creationId xmlns:a16="http://schemas.microsoft.com/office/drawing/2014/main" id="{ABE68C30-E3BD-724C-A87C-7BDA9CB891B5}"/>
              </a:ext>
            </a:extLst>
          </p:cNvPr>
          <p:cNvSpPr txBox="1"/>
          <p:nvPr/>
        </p:nvSpPr>
        <p:spPr>
          <a:xfrm>
            <a:off x="449263" y="3254910"/>
            <a:ext cx="261840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fr-FR" sz="3200" b="1" u="none" strike="noStrike" cap="none" spc="0" normalizeH="0" dirty="0">
                <a:ln>
                  <a:noFill/>
                </a:ln>
                <a:solidFill>
                  <a:schemeClr val="bg2"/>
                </a:solidFill>
                <a:effectLst/>
                <a:uFillTx/>
                <a:latin typeface="Century Gothic" panose="020B0502020202020204" pitchFamily="34" charset="0"/>
                <a:sym typeface="Calibri"/>
              </a:rPr>
              <a:t>Cycle de vie </a:t>
            </a:r>
            <a:br>
              <a:rPr kumimoji="0" lang="en-US" sz="3200" b="1" u="none" strike="noStrike" cap="none" spc="0" normalizeH="0" baseline="0" dirty="0">
                <a:ln>
                  <a:noFill/>
                </a:ln>
                <a:solidFill>
                  <a:schemeClr val="bg2"/>
                </a:solidFill>
                <a:effectLst/>
                <a:uFillTx/>
                <a:latin typeface="Century Gothic" panose="020B0502020202020204" pitchFamily="34" charset="0"/>
                <a:sym typeface="Calibri"/>
              </a:rPr>
            </a:br>
            <a:r>
              <a:rPr lang="fr-FR" sz="3200" b="1" u="none" strike="noStrike" cap="none" spc="0" normalizeH="0" dirty="0">
                <a:ln>
                  <a:noFill/>
                </a:ln>
                <a:solidFill>
                  <a:schemeClr val="bg2"/>
                </a:solidFill>
                <a:effectLst/>
                <a:uFillTx/>
                <a:latin typeface="Century Gothic" panose="020B0502020202020204" pitchFamily="34" charset="0"/>
                <a:sym typeface="Calibri"/>
              </a:rPr>
              <a:t>des coraux</a:t>
            </a:r>
          </a:p>
        </p:txBody>
      </p:sp>
      <p:sp>
        <p:nvSpPr>
          <p:cNvPr id="8" name="Oval 7">
            <a:extLst>
              <a:ext uri="{FF2B5EF4-FFF2-40B4-BE49-F238E27FC236}">
                <a16:creationId xmlns:a16="http://schemas.microsoft.com/office/drawing/2014/main" id="{568B19D5-2077-0147-9931-A292EC02C7ED}"/>
              </a:ext>
            </a:extLst>
          </p:cNvPr>
          <p:cNvSpPr/>
          <p:nvPr/>
        </p:nvSpPr>
        <p:spPr>
          <a:xfrm>
            <a:off x="5098735" y="5226068"/>
            <a:ext cx="1328637" cy="1325530"/>
          </a:xfrm>
          <a:prstGeom prst="ellipse">
            <a:avLst/>
          </a:prstGeom>
          <a:noFill/>
          <a:ln w="57150">
            <a:solidFill>
              <a:srgbClr val="38D5D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AutoShape 18">
            <a:extLst>
              <a:ext uri="{FF2B5EF4-FFF2-40B4-BE49-F238E27FC236}">
                <a16:creationId xmlns:a16="http://schemas.microsoft.com/office/drawing/2014/main" id="{2A62595C-1EF8-DA4A-8A2E-658207FD7FE7}"/>
              </a:ext>
            </a:extLst>
          </p:cNvPr>
          <p:cNvSpPr>
            <a:spLocks noChangeArrowheads="1"/>
          </p:cNvSpPr>
          <p:nvPr/>
        </p:nvSpPr>
        <p:spPr bwMode="auto">
          <a:xfrm>
            <a:off x="4762289" y="2779577"/>
            <a:ext cx="2001531" cy="2219144"/>
          </a:xfrm>
          <a:prstGeom prst="roundRect">
            <a:avLst>
              <a:gd name="adj" fmla="val 16667"/>
            </a:avLst>
          </a:prstGeom>
          <a:solidFill>
            <a:srgbClr val="38D5D6"/>
          </a:solidFill>
          <a:ln w="3175" algn="ctr">
            <a:solidFill>
              <a:srgbClr val="38D5D6"/>
            </a:solidFill>
            <a:round/>
            <a:headEnd/>
            <a:tailEnd/>
          </a:ln>
          <a:effectLst/>
        </p:spPr>
        <p:txBody>
          <a:bodyPr vert="horz" wrap="square" lIns="36576" tIns="36576" rIns="36576" bIns="36576" numCol="1" rtlCol="0" anchor="t" anchorCtr="0" compatLnSpc="1">
            <a:prstTxWarp prst="textNoShape">
              <a:avLst/>
            </a:prstTxWarp>
          </a:bodyPr>
          <a:lstStyle/>
          <a:p>
            <a:pPr lvl="0" rtl="0" eaLnBrk="0" fontAlgn="base">
              <a:spcBef>
                <a:spcPct val="0"/>
              </a:spcBef>
              <a:spcAft>
                <a:spcPct val="0"/>
              </a:spcAft>
            </a:pPr>
            <a:r>
              <a:rPr lang="fr-FR" sz="1250" b="1" dirty="0">
                <a:solidFill>
                  <a:schemeClr val="tx1"/>
                </a:solidFill>
                <a:latin typeface="Century Gothic" panose="020B0502020202020204" pitchFamily="34" charset="0"/>
              </a:rPr>
              <a:t>4. Au fur et à mesure que le polype grandit, il se divise en deux plus petits polypes qui sont identiques. Ces polypes grandissent et se divisent à leur tour. Ce procédé s’appelle </a:t>
            </a:r>
          </a:p>
          <a:p>
            <a:pPr lvl="0" rtl="0" eaLnBrk="0" fontAlgn="base">
              <a:spcBef>
                <a:spcPct val="0"/>
              </a:spcBef>
              <a:spcAft>
                <a:spcPct val="0"/>
              </a:spcAft>
            </a:pPr>
            <a:r>
              <a:rPr lang="fr-FR" sz="1250" b="1" dirty="0">
                <a:solidFill>
                  <a:schemeClr val="tx1"/>
                </a:solidFill>
                <a:latin typeface="Century Gothic" panose="020B0502020202020204" pitchFamily="34" charset="0"/>
              </a:rPr>
              <a:t>« bourgeonnement ».</a:t>
            </a:r>
            <a:endParaRPr lang="en-US" altLang="en-US" sz="125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437156091"/>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A6D872B-38B8-4057-A4A0-372A08C7265E}">
  <ds:schemaRefs>
    <ds:schemaRef ds:uri="http://schemas.microsoft.com/sharepoint/v3/contenttype/forms"/>
  </ds:schemaRefs>
</ds:datastoreItem>
</file>

<file path=customXml/itemProps2.xml><?xml version="1.0" encoding="utf-8"?>
<ds:datastoreItem xmlns:ds="http://schemas.openxmlformats.org/officeDocument/2006/customXml" ds:itemID="{CF49DF97-CE23-4066-8FF1-03768C4F471D}"/>
</file>

<file path=customXml/itemProps3.xml><?xml version="1.0" encoding="utf-8"?>
<ds:datastoreItem xmlns:ds="http://schemas.openxmlformats.org/officeDocument/2006/customXml" ds:itemID="{31416DEA-8D00-4E67-B557-7A1BF7CE3126}">
  <ds:schemaRefs>
    <ds:schemaRef ds:uri="http://purl.org/dc/dcmitype/"/>
    <ds:schemaRef ds:uri="http://purl.org/dc/elements/1.1/"/>
    <ds:schemaRef ds:uri="http://schemas.microsoft.com/office/2006/documentManagement/types"/>
    <ds:schemaRef ds:uri="7dd0c2b8-7301-49b5-921e-ab84ec4c20a5"/>
    <ds:schemaRef ds:uri="http://schemas.microsoft.com/office/infopath/2007/PartnerControls"/>
    <ds:schemaRef ds:uri="http://www.w3.org/XML/1998/namespace"/>
    <ds:schemaRef ds:uri="http://purl.org/dc/terms/"/>
    <ds:schemaRef ds:uri="http://schemas.openxmlformats.org/package/2006/metadata/core-properties"/>
    <ds:schemaRef ds:uri="8dd429a2-b850-4aa5-85c2-8487e2b197c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19</TotalTime>
  <Words>745</Words>
  <Application>Microsoft Office PowerPoint</Application>
  <PresentationFormat>On-screen Show (4:3)</PresentationFormat>
  <Paragraphs>103</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Century Gothic</vt:lpstr>
      <vt:lpstr>Century Gothic Bold</vt:lpstr>
      <vt:lpstr>Helvetica Neue Medium</vt:lpstr>
      <vt:lpstr>Office Theme</vt:lpstr>
      <vt:lpstr>PowerPoint Presentation</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lpstr>Leçon 3 : Incroyables polypes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 Culture</dc:creator>
  <cp:lastModifiedBy>Louise Cachot</cp:lastModifiedBy>
  <cp:revision>115</cp:revision>
  <cp:lastPrinted>2018-10-15T11:47:29Z</cp:lastPrinted>
  <dcterms:modified xsi:type="dcterms:W3CDTF">2020-03-25T16:51:25Z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ies>
</file>